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28" r:id="rId3"/>
  </p:sldMasterIdLst>
  <p:notesMasterIdLst>
    <p:notesMasterId r:id="rId35"/>
  </p:notesMasterIdLst>
  <p:sldIdLst>
    <p:sldId id="428" r:id="rId4"/>
    <p:sldId id="319" r:id="rId5"/>
    <p:sldId id="420" r:id="rId6"/>
    <p:sldId id="421" r:id="rId7"/>
    <p:sldId id="422" r:id="rId8"/>
    <p:sldId id="423" r:id="rId9"/>
    <p:sldId id="424" r:id="rId10"/>
    <p:sldId id="426" r:id="rId11"/>
    <p:sldId id="430" r:id="rId12"/>
    <p:sldId id="526" r:id="rId13"/>
    <p:sldId id="527" r:id="rId14"/>
    <p:sldId id="528" r:id="rId15"/>
    <p:sldId id="529" r:id="rId16"/>
    <p:sldId id="530" r:id="rId17"/>
    <p:sldId id="531" r:id="rId18"/>
    <p:sldId id="533" r:id="rId19"/>
    <p:sldId id="532" r:id="rId20"/>
    <p:sldId id="534" r:id="rId21"/>
    <p:sldId id="535" r:id="rId22"/>
    <p:sldId id="536" r:id="rId23"/>
    <p:sldId id="537" r:id="rId24"/>
    <p:sldId id="538" r:id="rId25"/>
    <p:sldId id="539" r:id="rId26"/>
    <p:sldId id="540" r:id="rId27"/>
    <p:sldId id="541" r:id="rId28"/>
    <p:sldId id="542" r:id="rId29"/>
    <p:sldId id="543" r:id="rId30"/>
    <p:sldId id="544" r:id="rId31"/>
    <p:sldId id="545" r:id="rId32"/>
    <p:sldId id="484" r:id="rId33"/>
    <p:sldId id="48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C-Ehsani" initials="EE" lastIdx="1" clrIdx="0">
    <p:extLst>
      <p:ext uri="{19B8F6BF-5375-455C-9EA6-DF929625EA0E}">
        <p15:presenceInfo xmlns:p15="http://schemas.microsoft.com/office/powerpoint/2012/main" userId="EDC-Ehsani" providerId="None"/>
      </p:ext>
    </p:extLst>
  </p:cmAuthor>
  <p:cmAuthor id="2" name="Win 10" initials="W1" lastIdx="5" clrIdx="1">
    <p:extLst>
      <p:ext uri="{19B8F6BF-5375-455C-9EA6-DF929625EA0E}">
        <p15:presenceInfo xmlns:p15="http://schemas.microsoft.com/office/powerpoint/2012/main" userId="Win 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B5F"/>
    <a:srgbClr val="FF6600"/>
    <a:srgbClr val="C80043"/>
    <a:srgbClr val="000000"/>
    <a:srgbClr val="9933FF"/>
    <a:srgbClr val="FF6699"/>
    <a:srgbClr val="CC99FF"/>
    <a:srgbClr val="FFCCCC"/>
    <a:srgbClr val="6600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4E7A9-4177-4A78-A4CC-8F19DD3ECEFE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A8E29-5F21-4FE5-8C40-2B9E6D1F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2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04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12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58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99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37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19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446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783E8-B123-4CBC-8C1B-BE0599726E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6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7551" y="1898759"/>
            <a:ext cx="12209857" cy="4959229"/>
            <a:chOff x="187960" y="1453515"/>
            <a:chExt cx="3861435" cy="1568450"/>
          </a:xfrm>
        </p:grpSpPr>
        <p:sp>
          <p:nvSpPr>
            <p:cNvPr id="11" name="Google Shape;11;p2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379067" y="1233367"/>
            <a:ext cx="94340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448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43" name="Google Shape;43;p6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3855600" cy="39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◦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5274639" y="1967600"/>
            <a:ext cx="3855600" cy="39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◦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069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7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52" name="Google Shape;52;p7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3788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2536800" cy="394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◦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3904816" y="1967600"/>
            <a:ext cx="2536800" cy="394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◦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3"/>
          </p:nvPr>
        </p:nvSpPr>
        <p:spPr>
          <a:xfrm>
            <a:off x="6825832" y="1967600"/>
            <a:ext cx="2536800" cy="394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◦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641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0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76" name="Google Shape;76;p10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8083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waves">
  <p:cSld name="Blank bottom wave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-17569" y="4777815"/>
            <a:ext cx="12209857" cy="2080183"/>
            <a:chOff x="187960" y="1453515"/>
            <a:chExt cx="3861435" cy="1568450"/>
          </a:xfrm>
        </p:grpSpPr>
        <p:sp>
          <p:nvSpPr>
            <p:cNvPr id="82" name="Google Shape;82;p11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3777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C86D-7E6D-49C8-83F8-E447728E846B}" type="datetime1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99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D156-16CF-4E47-ABC9-A50AA13EBD9E}" type="datetime1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19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1E72-E152-441F-B4CF-E38FA3E6BAFD}" type="datetime1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09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F90-5F58-4616-A785-EE9B3EE92DF9}" type="datetime1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86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7093-3C85-4B9D-9D35-B388F447DA1E}" type="datetime1">
              <a:rPr lang="en-US" smtClean="0"/>
              <a:t>5/23/2026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28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52E3-5992-4C46-9F74-1BFFA141A709}" type="datetime1">
              <a:rPr lang="en-US" smtClean="0"/>
              <a:t>5/23/2026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1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9" y="3889671"/>
            <a:ext cx="12187259" cy="2966636"/>
          </a:xfrm>
          <a:custGeom>
            <a:avLst/>
            <a:gdLst/>
            <a:ahLst/>
            <a:cxnLst/>
            <a:rect l="l" t="t" r="r" b="b"/>
            <a:pathLst>
              <a:path w="3860800" h="939800" extrusionOk="0">
                <a:moveTo>
                  <a:pt x="1304290" y="494030"/>
                </a:moveTo>
                <a:cubicBezTo>
                  <a:pt x="857250" y="494030"/>
                  <a:pt x="421005" y="451485"/>
                  <a:pt x="0" y="370840"/>
                </a:cubicBezTo>
                <a:lnTo>
                  <a:pt x="0" y="942340"/>
                </a:lnTo>
                <a:lnTo>
                  <a:pt x="3864610" y="942340"/>
                </a:lnTo>
                <a:lnTo>
                  <a:pt x="3864610" y="0"/>
                </a:lnTo>
                <a:cubicBezTo>
                  <a:pt x="3082290" y="317500"/>
                  <a:pt x="2216150" y="494030"/>
                  <a:pt x="1304290" y="494030"/>
                </a:cubicBezTo>
                <a:close/>
              </a:path>
            </a:pathLst>
          </a:custGeom>
          <a:gradFill>
            <a:gsLst>
              <a:gs pos="0">
                <a:srgbClr val="FFC486">
                  <a:alpha val="20000"/>
                </a:srgbClr>
              </a:gs>
              <a:gs pos="100000">
                <a:srgbClr val="FF866B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9" y="2568416"/>
            <a:ext cx="12187259" cy="4289595"/>
          </a:xfrm>
          <a:custGeom>
            <a:avLst/>
            <a:gdLst/>
            <a:ahLst/>
            <a:cxnLst/>
            <a:rect l="l" t="t" r="r" b="b"/>
            <a:pathLst>
              <a:path w="3860800" h="1358900" extrusionOk="0">
                <a:moveTo>
                  <a:pt x="175260" y="1096010"/>
                </a:moveTo>
                <a:cubicBezTo>
                  <a:pt x="116840" y="1096010"/>
                  <a:pt x="58420" y="1095375"/>
                  <a:pt x="0" y="1094105"/>
                </a:cubicBezTo>
                <a:lnTo>
                  <a:pt x="0" y="1360805"/>
                </a:lnTo>
                <a:lnTo>
                  <a:pt x="3864610" y="1360805"/>
                </a:lnTo>
                <a:lnTo>
                  <a:pt x="3864610" y="0"/>
                </a:lnTo>
                <a:cubicBezTo>
                  <a:pt x="2827655" y="689610"/>
                  <a:pt x="1553210" y="1096010"/>
                  <a:pt x="175260" y="109601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  <a:alpha val="20000"/>
                </a:srgbClr>
              </a:gs>
              <a:gs pos="100000">
                <a:srgbClr val="FF6A00">
                  <a:alpha val="71764"/>
                  <a:alpha val="2000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024" y="4551301"/>
            <a:ext cx="12187259" cy="2305156"/>
          </a:xfrm>
          <a:custGeom>
            <a:avLst/>
            <a:gdLst/>
            <a:ahLst/>
            <a:cxnLst/>
            <a:rect l="l" t="t" r="r" b="b"/>
            <a:pathLst>
              <a:path w="3860800" h="730250" extrusionOk="0">
                <a:moveTo>
                  <a:pt x="2672715" y="539750"/>
                </a:moveTo>
                <a:cubicBezTo>
                  <a:pt x="1717040" y="539750"/>
                  <a:pt x="811530" y="346075"/>
                  <a:pt x="0" y="0"/>
                </a:cubicBezTo>
                <a:lnTo>
                  <a:pt x="0" y="732790"/>
                </a:lnTo>
                <a:lnTo>
                  <a:pt x="3863975" y="732790"/>
                </a:lnTo>
                <a:lnTo>
                  <a:pt x="3863975" y="437515"/>
                </a:lnTo>
                <a:cubicBezTo>
                  <a:pt x="3477895" y="504190"/>
                  <a:pt x="3079750" y="539750"/>
                  <a:pt x="2672715" y="539750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  <a:alpha val="20000"/>
                </a:srgbClr>
              </a:gs>
              <a:gs pos="100000">
                <a:srgbClr val="CC0000">
                  <a:alpha val="57254"/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379067" y="2111133"/>
            <a:ext cx="8457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379067" y="3786736"/>
            <a:ext cx="8457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2170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420B-9B99-411D-BD4F-A715D0CADA76}" type="datetime1">
              <a:rPr lang="en-US" smtClean="0"/>
              <a:t>5/23/2026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75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AAB5-FE3E-4C79-A98B-1D2511E24AE5}" type="datetime1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52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A72A-9F6C-42FF-A096-F854028EF6F6}" type="datetime1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19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9A1F-777B-470E-B989-0C237E4F2DD5}" type="datetime1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65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B238-E029-4C39-ADC5-0AE46A15133B}" type="datetime1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43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975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612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411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208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87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7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52" name="Google Shape;52;p7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3788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2536800" cy="394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◦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3904816" y="1967600"/>
            <a:ext cx="2536800" cy="394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◦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3"/>
          </p:nvPr>
        </p:nvSpPr>
        <p:spPr>
          <a:xfrm>
            <a:off x="6825832" y="1967600"/>
            <a:ext cx="2536800" cy="394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◦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30188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418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8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141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40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372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038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466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141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771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7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0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76" name="Google Shape;76;p10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12365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581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14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6274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359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706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687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0868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0395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794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11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waves">
  <p:cSld name="Blank bottom wave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-17569" y="4777815"/>
            <a:ext cx="12209857" cy="2080183"/>
            <a:chOff x="187960" y="1453515"/>
            <a:chExt cx="3861435" cy="1568450"/>
          </a:xfrm>
        </p:grpSpPr>
        <p:sp>
          <p:nvSpPr>
            <p:cNvPr id="82" name="Google Shape;82;p11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16190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5987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6680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066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1499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3525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757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9098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575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1747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39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35" name="Google Shape;35;p5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8046000" cy="40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◦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673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43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665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46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7551" y="1898759"/>
            <a:ext cx="12209857" cy="4959229"/>
            <a:chOff x="187960" y="1453515"/>
            <a:chExt cx="3861435" cy="1568450"/>
          </a:xfrm>
        </p:grpSpPr>
        <p:sp>
          <p:nvSpPr>
            <p:cNvPr id="11" name="Google Shape;11;p2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379067" y="1233367"/>
            <a:ext cx="94340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41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9" y="3889671"/>
            <a:ext cx="12187259" cy="2966636"/>
          </a:xfrm>
          <a:custGeom>
            <a:avLst/>
            <a:gdLst/>
            <a:ahLst/>
            <a:cxnLst/>
            <a:rect l="l" t="t" r="r" b="b"/>
            <a:pathLst>
              <a:path w="3860800" h="939800" extrusionOk="0">
                <a:moveTo>
                  <a:pt x="1304290" y="494030"/>
                </a:moveTo>
                <a:cubicBezTo>
                  <a:pt x="857250" y="494030"/>
                  <a:pt x="421005" y="451485"/>
                  <a:pt x="0" y="370840"/>
                </a:cubicBezTo>
                <a:lnTo>
                  <a:pt x="0" y="942340"/>
                </a:lnTo>
                <a:lnTo>
                  <a:pt x="3864610" y="942340"/>
                </a:lnTo>
                <a:lnTo>
                  <a:pt x="3864610" y="0"/>
                </a:lnTo>
                <a:cubicBezTo>
                  <a:pt x="3082290" y="317500"/>
                  <a:pt x="2216150" y="494030"/>
                  <a:pt x="1304290" y="494030"/>
                </a:cubicBezTo>
                <a:close/>
              </a:path>
            </a:pathLst>
          </a:custGeom>
          <a:gradFill>
            <a:gsLst>
              <a:gs pos="0">
                <a:srgbClr val="FFC486">
                  <a:alpha val="20000"/>
                </a:srgbClr>
              </a:gs>
              <a:gs pos="100000">
                <a:srgbClr val="FF866B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9" y="2568416"/>
            <a:ext cx="12187259" cy="4289595"/>
          </a:xfrm>
          <a:custGeom>
            <a:avLst/>
            <a:gdLst/>
            <a:ahLst/>
            <a:cxnLst/>
            <a:rect l="l" t="t" r="r" b="b"/>
            <a:pathLst>
              <a:path w="3860800" h="1358900" extrusionOk="0">
                <a:moveTo>
                  <a:pt x="175260" y="1096010"/>
                </a:moveTo>
                <a:cubicBezTo>
                  <a:pt x="116840" y="1096010"/>
                  <a:pt x="58420" y="1095375"/>
                  <a:pt x="0" y="1094105"/>
                </a:cubicBezTo>
                <a:lnTo>
                  <a:pt x="0" y="1360805"/>
                </a:lnTo>
                <a:lnTo>
                  <a:pt x="3864610" y="1360805"/>
                </a:lnTo>
                <a:lnTo>
                  <a:pt x="3864610" y="0"/>
                </a:lnTo>
                <a:cubicBezTo>
                  <a:pt x="2827655" y="689610"/>
                  <a:pt x="1553210" y="1096010"/>
                  <a:pt x="175260" y="109601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  <a:alpha val="20000"/>
                </a:srgbClr>
              </a:gs>
              <a:gs pos="100000">
                <a:srgbClr val="FF6A00">
                  <a:alpha val="71764"/>
                  <a:alpha val="2000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024" y="4551301"/>
            <a:ext cx="12187259" cy="2305156"/>
          </a:xfrm>
          <a:custGeom>
            <a:avLst/>
            <a:gdLst/>
            <a:ahLst/>
            <a:cxnLst/>
            <a:rect l="l" t="t" r="r" b="b"/>
            <a:pathLst>
              <a:path w="3860800" h="730250" extrusionOk="0">
                <a:moveTo>
                  <a:pt x="2672715" y="539750"/>
                </a:moveTo>
                <a:cubicBezTo>
                  <a:pt x="1717040" y="539750"/>
                  <a:pt x="811530" y="346075"/>
                  <a:pt x="0" y="0"/>
                </a:cubicBezTo>
                <a:lnTo>
                  <a:pt x="0" y="732790"/>
                </a:lnTo>
                <a:lnTo>
                  <a:pt x="3863975" y="732790"/>
                </a:lnTo>
                <a:lnTo>
                  <a:pt x="3863975" y="437515"/>
                </a:lnTo>
                <a:cubicBezTo>
                  <a:pt x="3477895" y="504190"/>
                  <a:pt x="3079750" y="539750"/>
                  <a:pt x="2672715" y="539750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  <a:alpha val="20000"/>
                </a:srgbClr>
              </a:gs>
              <a:gs pos="100000">
                <a:srgbClr val="CC0000">
                  <a:alpha val="57254"/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379067" y="2111133"/>
            <a:ext cx="8457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379067" y="3786736"/>
            <a:ext cx="8457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21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35" name="Google Shape;35;p5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8046000" cy="40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◦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426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8046000" cy="40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06211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71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8046000" cy="40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9301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C0143-E098-41E1-A893-EF781C9212AF}" type="datetime1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  <p:sldLayoutId id="2147483763" r:id="rId35"/>
    <p:sldLayoutId id="2147483764" r:id="rId36"/>
    <p:sldLayoutId id="2147483765" r:id="rId37"/>
    <p:sldLayoutId id="2147483766" r:id="rId38"/>
    <p:sldLayoutId id="2147483767" r:id="rId39"/>
    <p:sldLayoutId id="2147483768" r:id="rId40"/>
    <p:sldLayoutId id="2147483769" r:id="rId41"/>
    <p:sldLayoutId id="2147483770" r:id="rId42"/>
    <p:sldLayoutId id="2147483771" r:id="rId43"/>
    <p:sldLayoutId id="2147483772" r:id="rId44"/>
    <p:sldLayoutId id="2147483773" r:id="rId45"/>
    <p:sldLayoutId id="2147483774" r:id="rId46"/>
    <p:sldLayoutId id="2147483775" r:id="rId47"/>
    <p:sldLayoutId id="2147483776" r:id="rId48"/>
    <p:sldLayoutId id="2147483777" r:id="rId4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خوشنویسی عربی و اسلامی بسم الله هنر اسلامی سنتی و مدرن اسلامی است که در بسیاری از مباحث مانند ماه رمضان مورد استفاده قرار می گیرد ترجمه- بسم الله به نام خدا بخشنده ترین و مهربا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77" y="200722"/>
            <a:ext cx="8602895" cy="312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4DE2DA-7162-DF81-F55F-B22A69F6E4DD}"/>
              </a:ext>
            </a:extLst>
          </p:cNvPr>
          <p:cNvSpPr txBox="1">
            <a:spLocks/>
          </p:cNvSpPr>
          <p:nvPr/>
        </p:nvSpPr>
        <p:spPr>
          <a:xfrm>
            <a:off x="1506878" y="3205104"/>
            <a:ext cx="8602894" cy="18575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 </a:t>
            </a:r>
            <a:r>
              <a:rPr lang="fa-IR" sz="4400" b="1" dirty="0">
                <a:ln w="22225">
                  <a:noFill/>
                  <a:prstDash val="solid"/>
                </a:ln>
                <a:solidFill>
                  <a:srgbClr val="000000"/>
                </a:solidFill>
                <a:latin typeface="Calibri Light" panose="020F0302020204030204"/>
                <a:cs typeface="B Titr" panose="00000700000000000000" pitchFamily="2" charset="-78"/>
              </a:rPr>
              <a:t>کارگاه آموزشی </a:t>
            </a:r>
          </a:p>
          <a:p>
            <a:pPr marL="0" marR="0" lvl="0" indent="0" algn="ctr" defTabSz="914400" rtl="1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200" b="0" i="0" u="none" strike="noStrike" kern="1200" cap="none" spc="0" normalizeH="0" baseline="0" noProof="0" dirty="0">
                <a:ln w="0"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B Titr" panose="00000700000000000000" pitchFamily="2" charset="-78"/>
              </a:rPr>
              <a:t>ثبت مستندات اعتباربخشی آموزشی بیمارستانها و مراکز آموزشی درمانی</a:t>
            </a:r>
            <a:endParaRPr kumimoji="0" lang="en-US" sz="6200" b="0" i="0" u="none" strike="noStrike" kern="1200" cap="none" spc="0" normalizeH="0" baseline="0" noProof="0" dirty="0">
              <a:ln w="0"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Calibri Light" panose="020F0302020204030204"/>
              <a:ea typeface="+mj-ea"/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C718C8-57E7-1B1E-BBA2-007B1AEEBF98}"/>
              </a:ext>
            </a:extLst>
          </p:cNvPr>
          <p:cNvSpPr txBox="1">
            <a:spLocks/>
          </p:cNvSpPr>
          <p:nvPr/>
        </p:nvSpPr>
        <p:spPr>
          <a:xfrm>
            <a:off x="5167805" y="5982994"/>
            <a:ext cx="1856390" cy="51816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dirty="0">
                <a:ln w="0">
                  <a:solidFill>
                    <a:srgbClr val="660033"/>
                  </a:solidFill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B Titr" panose="00000700000000000000" pitchFamily="2" charset="-78"/>
              </a:rPr>
              <a:t>آبان 1403</a:t>
            </a:r>
            <a:endParaRPr lang="en-US" sz="1600" dirty="0">
              <a:ln w="0">
                <a:solidFill>
                  <a:srgbClr val="660033"/>
                </a:solidFill>
              </a:ln>
              <a:solidFill>
                <a:srgbClr val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370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789D25-4190-8814-AEC5-5FC5D64631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C5FAAB8-0802-4108-8E4D-D60C94002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7C75F6AD-DC0C-1C0B-EB77-B2EC7BA44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47" y="869576"/>
            <a:ext cx="9884141" cy="530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9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1F8DC6-7684-0A79-2017-09F909C3E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371542"/>
            <a:ext cx="8888413" cy="632068"/>
          </a:xfrm>
        </p:spPr>
        <p:txBody>
          <a:bodyPr/>
          <a:lstStyle/>
          <a:p>
            <a:pPr algn="ctr"/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با نام کاربری دبیر کمیته ارزیابی درونی بیمارستان واردشوید و در قسمت میزکار دوره اعتباربخشی را انتخاب کنید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D36088E-D609-084F-3063-755BBD71D1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716F7B31-DAF2-02F6-F898-E5A3ED3B8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67" y="1272950"/>
            <a:ext cx="8648250" cy="502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5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E60C86-FC59-B381-2B66-12181C75B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483" y="326938"/>
            <a:ext cx="9757317" cy="698974"/>
          </a:xfrm>
        </p:spPr>
        <p:txBody>
          <a:bodyPr/>
          <a:lstStyle/>
          <a:p>
            <a:pPr algn="r" rtl="1"/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دوره اعتباربخشی باز شده در جدول قابل مشاهده است و روی انتخاب کلیک کنید که برای این دانشگاه تشکیل پرونده دهید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74DCD9-2956-6B48-70A4-90C7CE9197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06A5B7BC-AEE9-76DE-3588-AB4493DAD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1"/>
            <a:ext cx="10515600" cy="493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04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F0194B-4CB2-6D32-B5A9-D6227E47D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0735" y="282333"/>
            <a:ext cx="8457200" cy="698974"/>
          </a:xfrm>
        </p:spPr>
        <p:txBody>
          <a:bodyPr/>
          <a:lstStyle/>
          <a:p>
            <a:pPr algn="r" rtl="1"/>
            <a:r>
              <a:rPr lang="fa-IR" sz="18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B Nazanin" panose="00000400000000000000" pitchFamily="2" charset="-78"/>
              </a:rPr>
              <a:t>برروی دکمه تشکیل پرونده کلیک نمایید. </a:t>
            </a:r>
            <a:endParaRPr lang="en-US" sz="1800" b="1" kern="1200" dirty="0">
              <a:solidFill>
                <a:prstClr val="black"/>
              </a:solidFill>
              <a:latin typeface="Calibri Light" panose="020F0302020204030204"/>
              <a:ea typeface="+mj-ea"/>
              <a:cs typeface="B Nazanin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EAB290E-B3D1-54E0-82A3-E3F97E269C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D96F48FE-8F5B-3755-5C86-BE9AC4910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82" y="1619250"/>
            <a:ext cx="10080235" cy="45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4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7EC67-CE76-717F-57E9-3A1CF0C26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400" y="772987"/>
            <a:ext cx="8457200" cy="10464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16BA5F-06A9-DF80-257E-78A558E7FF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4D93D525-7A1D-C890-FAE8-9AA1E98C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56" y="772987"/>
            <a:ext cx="10515600" cy="473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956C99-7D9C-F994-CD47-C9B24E507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400" y="650324"/>
            <a:ext cx="8457200" cy="538371"/>
          </a:xfrm>
        </p:spPr>
        <p:txBody>
          <a:bodyPr/>
          <a:lstStyle/>
          <a:p>
            <a:pPr algn="ctr" rtl="1"/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و بعد از تایید تشکیل پرونده، صفحه تکمیل اطلاعات ضروری مطابق شکل زیرنمایش داده میشود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.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B0DA63A-3522-A19A-5154-4A1A8652C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545797-EDE6-7109-1D61-6EB10ADA9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78" y="1471274"/>
            <a:ext cx="11324301" cy="493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33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6E6170-A555-B760-8D02-846EE3E493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EE5EA30-9921-7A64-4C3A-B8B3A0D8E1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1941D0-D60D-8A72-E956-6B29401E0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35" y="342632"/>
            <a:ext cx="11408129" cy="61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23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56D8D2-9F31-2F14-7D53-9DCA02809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538" y="427299"/>
            <a:ext cx="10717370" cy="743579"/>
          </a:xfrm>
        </p:spPr>
        <p:txBody>
          <a:bodyPr/>
          <a:lstStyle/>
          <a:p>
            <a:pPr algn="just" rtl="1"/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و بعد از تکمیل اطلاعات دکمه ثبت رابزنید که اطلاعات ذخیره شوند و سپس دکمه ثبت نتیجه را کلیک کنید تا به مرحله بعد دست کارشناس اعتبارخشی بیمارستان برسد و بعد از تایید کارشناس بیمارستان برای دبیر کمیته ارزیابی درونی فرایند اعتباربخشی بیمارستانی شروع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/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</a:b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می شود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46789A-0487-14BE-4454-4DD806D2E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25113E-AD3B-3CEF-DB45-3FC10B69B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37" y="1640102"/>
            <a:ext cx="11324301" cy="493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01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5FA125-E820-5C20-E54F-7277BED0D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122" y="750685"/>
            <a:ext cx="9301008" cy="710126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دکمه ثبت نتیجه را بزنید و تایید و ارسال به مرحله بعد را انتخاب کنید اگر توضیحی لازم هست در این قسمت وارد کنید و دکمه ثبت را بزنید که برای تایید به کارتابل دبیر کمیته ارزیابی درونی بیمارستان در دانشگاه برود.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3E07292-2585-CC7C-5CC3-3CB54AB123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5EEBA1-C4C8-B014-1EC0-78A2B265D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24635"/>
            <a:ext cx="10515600" cy="270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45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B2513-9A86-8242-C630-F654B5E4B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686" y="393845"/>
            <a:ext cx="8457200" cy="587462"/>
          </a:xfrm>
        </p:spPr>
        <p:txBody>
          <a:bodyPr/>
          <a:lstStyle/>
          <a:p>
            <a:pPr algn="ctr"/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در کاربری کارشناس اعتباربخشی بیمارستانی دانشگاه...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717120E-4540-549F-7468-D8CD84BFEC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D00842C7-01C0-5406-A2B8-19648C12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8088"/>
            <a:ext cx="10515600" cy="421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ctrTitle"/>
          </p:nvPr>
        </p:nvSpPr>
        <p:spPr>
          <a:xfrm>
            <a:off x="1100831" y="3263536"/>
            <a:ext cx="9481351" cy="10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endParaRPr dirty="0">
              <a:solidFill>
                <a:schemeClr val="accent1"/>
              </a:solidFill>
            </a:endParaRPr>
          </a:p>
          <a:p>
            <a:pPr algn="ctr" rtl="1">
              <a:lnSpc>
                <a:spcPct val="200000"/>
              </a:lnSpc>
            </a:pPr>
            <a:r>
              <a:rPr lang="en-US" sz="4000" dirty="0">
                <a:cs typeface="B Titr" panose="00000700000000000000" pitchFamily="2" charset="-78"/>
              </a:rPr>
              <a:t/>
            </a:r>
            <a:br>
              <a:rPr lang="en-US" sz="4000" dirty="0">
                <a:cs typeface="B Titr" panose="00000700000000000000" pitchFamily="2" charset="-78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fa-IR" sz="4800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  <a:t>ویژگی های کلیدی </a:t>
            </a:r>
            <a:r>
              <a:rPr lang="en-US" sz="4267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  <a:t/>
            </a:r>
            <a:br>
              <a:rPr lang="en-US" sz="4267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</a:br>
            <a:r>
              <a:rPr lang="fa-IR" sz="4000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  <a:t>مستندات </a:t>
            </a:r>
            <a:r>
              <a:rPr lang="fa-IR" sz="3600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  <a:t>استانداردهای اعتباربخشی آموزشی بیمارستان ها</a:t>
            </a:r>
            <a:endParaRPr sz="3733" dirty="0">
              <a:solidFill>
                <a:srgbClr val="FF6A00">
                  <a:lumMod val="50000"/>
                </a:srgbClr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838A3A-8D0F-22E0-AC7B-A788EB91E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114" y="1721708"/>
            <a:ext cx="9778313" cy="311142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17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5DCDF5-B9D8-3FBA-F3D8-5DD794F76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8141" y="772987"/>
            <a:ext cx="8457200" cy="154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446837-A8C8-3289-2F08-F6A03EB8E8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47A98114-80A7-DB4D-9CF8-A483500B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2289"/>
            <a:ext cx="10515600" cy="445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42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5282B6-28BA-8264-EAFB-88D60E5D3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067" y="639172"/>
            <a:ext cx="8457200" cy="576311"/>
          </a:xfrm>
        </p:spPr>
        <p:txBody>
          <a:bodyPr/>
          <a:lstStyle/>
          <a:p>
            <a:pPr algn="just" rtl="1"/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وکارشناس اعتباربخشی بیمارستانی دانشگاه ثبت نتیجه میکند.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44569D6-08CF-D251-7322-30AC6BE36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312DE3-2A84-00FB-86E2-766829FB8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87" y="1396181"/>
            <a:ext cx="10739026" cy="494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96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2B5B91-2179-5924-50AE-BE5A99E1F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819" y="881977"/>
            <a:ext cx="11398362" cy="708069"/>
          </a:xfrm>
        </p:spPr>
        <p:txBody>
          <a:bodyPr/>
          <a:lstStyle/>
          <a:p>
            <a:pPr algn="r" rtl="1"/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و بعد از ثبت نتیجه دکمه تایید و ارسال به مرحله بعد را بزنید. و در صورت عودت ، عودت به مرحله قبل را بزنید.</a:t>
            </a:r>
            <a:endParaRPr lang="en-US" sz="7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6126D3F-E98B-92B9-351D-D5A7FE63AA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A6ADC7BC-0178-C335-5C97-125A18E0B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24" y="2086253"/>
            <a:ext cx="10515600" cy="27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26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43239-4260-B155-7B1D-CDDD70B35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215" y="523960"/>
            <a:ext cx="9333570" cy="654370"/>
          </a:xfrm>
        </p:spPr>
        <p:txBody>
          <a:bodyPr/>
          <a:lstStyle/>
          <a:p>
            <a:pPr algn="ctr"/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بعد از انجام تایید اولیه در کاربری دبیر کمیته ارزیابی درونی بیمارستان برای شروع ارزیابی درونی وارد شوید.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6B52F58-DA00-2643-9D89-2B78A37AC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0653E905-D469-93EB-3D0A-53F7181D4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2466"/>
            <a:ext cx="10515600" cy="2817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153D16-7B06-62A1-9E36-67AC11460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09936"/>
            <a:ext cx="10515600" cy="227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89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0398BA-8E96-D022-162C-47452505C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6989" y="650323"/>
            <a:ext cx="8457200" cy="464799"/>
          </a:xfrm>
        </p:spPr>
        <p:txBody>
          <a:bodyPr/>
          <a:lstStyle/>
          <a:p>
            <a:pPr algn="ctr" rtl="1"/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موارد ستاره دار استانداردهای الزامیست که باید حتما باید وارد شوند</a:t>
            </a:r>
            <a:endParaRPr lang="en-US" sz="7200" b="1" dirty="0">
              <a:cs typeface="B Nazanin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B599BA-E1D2-80A6-A006-F28463F106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E2B3AC24-882A-011F-D38A-6E9F44C19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92" y="1386044"/>
            <a:ext cx="105074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75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0E4500-AEF1-B9E1-2459-A214B4EC3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122" y="483076"/>
            <a:ext cx="8457200" cy="516025"/>
          </a:xfrm>
        </p:spPr>
        <p:txBody>
          <a:bodyPr/>
          <a:lstStyle/>
          <a:p>
            <a:pPr algn="r" rtl="1"/>
            <a:r>
              <a:rPr lang="fa-IR" sz="24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B Nazanin" panose="00000400000000000000" pitchFamily="2" charset="-78"/>
              </a:rPr>
              <a:t>برای هر سنجه اطلاعات را ثبت و مستندات را بارگزاری و ذخیره می نمایید</a:t>
            </a:r>
            <a:endParaRPr lang="en-US" sz="2400" b="1" kern="1200" dirty="0">
              <a:solidFill>
                <a:prstClr val="black"/>
              </a:solidFill>
              <a:latin typeface="Calibri Light" panose="020F0302020204030204"/>
              <a:ea typeface="+mj-ea"/>
              <a:cs typeface="B Nazanin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E358C3F-6E84-6E90-E4E0-8735C46AF3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7768B9-7B4B-0CDB-263E-94AE34051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85" y="1128420"/>
            <a:ext cx="104588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66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AD7977-2730-FC48-FDBC-6B792C20B6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D89139-8993-F5E7-D005-B5EA2D251F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8E65EA-ACD1-F3D0-5503-D14D1F9AF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08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FEADD-D529-01F9-04B4-BC058CFA7A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2C1204-772E-854C-B00B-A8CDFF83C9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3C1F55-579A-FF40-4D4D-9D11DEA9D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02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05E3E-0E52-A136-E867-1441330114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73BA5C-6270-EC17-CFCE-70C80A701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434E75-D0A5-CD9B-3B3C-858741980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96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14022F-5523-7FD5-ACDB-45480F3C61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FEAB8F-7852-238C-03A5-E0A3E63568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99C739-5040-8A75-5052-30CDA7E6B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2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fa-IR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  <a:t>ویژگی های کلیدی مستندات </a:t>
            </a:r>
            <a:r>
              <a:rPr lang="en-US" sz="1867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867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725" y="1666205"/>
            <a:ext cx="10194483" cy="4320204"/>
          </a:xfrm>
        </p:spPr>
        <p:txBody>
          <a:bodyPr/>
          <a:lstStyle/>
          <a:p>
            <a:pPr indent="-575719" algn="just" rtl="1">
              <a:lnSpc>
                <a:spcPct val="200000"/>
              </a:lnSpc>
              <a:buClr>
                <a:srgbClr val="FF9F00"/>
              </a:buClr>
              <a:buSzPts val="3200"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داده ها صحیح و شفاف ثبت نماییم.</a:t>
            </a:r>
          </a:p>
          <a:p>
            <a:pPr indent="-575719" algn="just" rtl="1">
              <a:lnSpc>
                <a:spcPct val="200000"/>
              </a:lnSpc>
              <a:buClr>
                <a:srgbClr val="FF9F00"/>
              </a:buClr>
              <a:buSzPts val="3200"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با همکاری بین بخشی و کار تیمی، داده ها و اطلاعات جامع ارائه و ثبت نماییم.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داده ها و اطلاعاتی قابل تایید (</a:t>
            </a:r>
            <a:r>
              <a:rPr lang="en-US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verifiable</a:t>
            </a: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) ثبت نماییم.(عدم تفاوت اطلاعات ارائه شده در خود ارزیابی و  ارزیابی بیرونی)</a:t>
            </a:r>
          </a:p>
          <a:p>
            <a:pPr indent="-575719" algn="just" rtl="1">
              <a:lnSpc>
                <a:spcPct val="200000"/>
              </a:lnSpc>
              <a:buClr>
                <a:srgbClr val="FF9F00"/>
              </a:buClr>
              <a:buSzPts val="3200"/>
            </a:pPr>
            <a:endParaRPr lang="fa-IR" sz="4800" b="1" dirty="0">
              <a:solidFill>
                <a:srgbClr val="222222"/>
              </a:solidFill>
              <a:latin typeface="Lato Black"/>
              <a:ea typeface="Lato Black"/>
              <a:cs typeface="B Titr" panose="00000700000000000000" pitchFamily="2" charset="-78"/>
              <a:sym typeface="Arial"/>
            </a:endParaRPr>
          </a:p>
          <a:p>
            <a:pPr algn="just" rtl="1"/>
            <a:endParaRPr lang="fa-IR" dirty="0"/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  <a:defRPr/>
              </a:pPr>
              <a:t>3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12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C2062-CD9B-4D03-B1E6-529BA110825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135560" y="188640"/>
            <a:ext cx="7704856" cy="864096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سامانه های مرکزی دانشگاه ویژه اعضا هیات علمی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18" y="1051620"/>
            <a:ext cx="9144000" cy="565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02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C2062-CD9B-4D03-B1E6-529BA110825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135560" y="188640"/>
            <a:ext cx="7704856" cy="864096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سامانه های مرکزی دانشگاه ویژه فراگیران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30" y="1065287"/>
            <a:ext cx="9144000" cy="5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0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fa-IR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  <a:t>ویژگی های کلیدی مستندات </a:t>
            </a:r>
            <a:r>
              <a:rPr lang="en-US" sz="1867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867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800" y="1364831"/>
            <a:ext cx="10071192" cy="4057600"/>
          </a:xfrm>
        </p:spPr>
        <p:txBody>
          <a:bodyPr/>
          <a:lstStyle/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داده ها و اطلاعات معتبر (</a:t>
            </a:r>
            <a:r>
              <a:rPr lang="en-US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valid</a:t>
            </a: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) و همراستا با استاندارد مورد نظر ثبت نماییم.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داده ها و اطلاعات بروز(</a:t>
            </a:r>
            <a:r>
              <a:rPr lang="en-US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update</a:t>
            </a: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)ثبت نماییم.(اطلاعات یک سال اخیر و بروز شده در فاصله زمانی بین ارزیابی درونی و ارزیابی بیرونی)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داده های متنوع را از منابع مختلف با هم ادغام کنیم.(اطلاعات یکپارچه و با رعایت روال منطقی و نگارش صحیح) </a:t>
            </a:r>
          </a:p>
          <a:p>
            <a:pPr indent="-575719" algn="just" rtl="1">
              <a:lnSpc>
                <a:spcPct val="200000"/>
              </a:lnSpc>
              <a:buClr>
                <a:srgbClr val="FF9F00"/>
              </a:buClr>
              <a:buSzPts val="3200"/>
            </a:pPr>
            <a:endParaRPr lang="fa-IR" sz="4800" b="1" dirty="0">
              <a:solidFill>
                <a:srgbClr val="222222"/>
              </a:solidFill>
              <a:latin typeface="Lato Black"/>
              <a:ea typeface="Lato Black"/>
              <a:cs typeface="B Titr" panose="00000700000000000000" pitchFamily="2" charset="-78"/>
              <a:sym typeface="Arial"/>
            </a:endParaRPr>
          </a:p>
          <a:p>
            <a:pPr algn="just" rtl="1"/>
            <a:endParaRPr lang="fa-IR" dirty="0"/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  <a:defRPr/>
              </a:pPr>
              <a:t>4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5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fa-IR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  <a:t>ویژگی های کلیدی مستندات </a:t>
            </a:r>
            <a:r>
              <a:rPr lang="en-US" sz="1867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867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800" y="1364831"/>
            <a:ext cx="10071192" cy="4057600"/>
          </a:xfrm>
        </p:spPr>
        <p:txBody>
          <a:bodyPr/>
          <a:lstStyle/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دسترسی امن به داده های اعتباربخشی فراهم کنیم.(مشخصاً چه کسانی به این اطلاعات دسترسی داشته باشند و نحوه دسترسی ارزیابان چگونه باشد)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مشاهده کنیم پیش از آنکه مشاهده شویم.(با توجه به نتایج دور قبلی اعتباربخشی و توصیه های دریافت شده و ارائه اطلاعات جدید، روند ارتقا و رشد را نشان دهیم)</a:t>
            </a:r>
            <a:endParaRPr lang="fa-IR" dirty="0"/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  <a:defRPr/>
              </a:pPr>
              <a:t>5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2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fa-IR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  <a:t>ویژگی های کلیدی مستندات </a:t>
            </a:r>
            <a:r>
              <a:rPr lang="en-US" sz="1867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867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800" y="1364831"/>
            <a:ext cx="10071192" cy="4057600"/>
          </a:xfrm>
        </p:spPr>
        <p:txBody>
          <a:bodyPr/>
          <a:lstStyle/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در برنامه ریزی مصاحبه( با فراگیران و اساتید) حساسیت ها را مدنظر قرار دهیم.(اعلام عمومی و فراخوان کلی برای جلسات مصاحبه)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گزارشات و مستندات متنوع ارائه کنیم.(ارزشیابی ها،دستورالعمل ها ، مصوبات، برنامه ها، فرایندها، صورتجلسات، تصاویر و ...)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گزارشات و مستندات را منظم ارائه کنیم.(با شماره گذاری و ارتباط با متن و رعایت ارائه تعداد مناسب مستند برای هر استاندارد)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endParaRPr lang="fa-IR" b="1" kern="1200" dirty="0">
              <a:solidFill>
                <a:srgbClr val="FF6A00">
                  <a:lumMod val="75000"/>
                </a:srgbClr>
              </a:solidFill>
              <a:latin typeface="Calibri" panose="020F0502020204030204"/>
              <a:ea typeface="+mn-ea"/>
              <a:cs typeface="B Nazanin" panose="00000400000000000000" pitchFamily="2" charset="-78"/>
              <a:sym typeface="Arial"/>
            </a:endParaRP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endParaRPr lang="fa-IR" dirty="0"/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  <a:defRPr/>
              </a:pPr>
              <a:t>6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2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800" y="1364831"/>
            <a:ext cx="10071192" cy="4057600"/>
          </a:xfrm>
        </p:spPr>
        <p:txBody>
          <a:bodyPr/>
          <a:lstStyle/>
          <a:p>
            <a:pPr marL="33866" indent="0" algn="ctr" rtl="1">
              <a:lnSpc>
                <a:spcPct val="150000"/>
              </a:lnSpc>
              <a:buClr>
                <a:srgbClr val="FF9F00"/>
              </a:buClr>
              <a:buSzPts val="3200"/>
              <a:buNone/>
            </a:pPr>
            <a:r>
              <a:rPr lang="fa-IR" sz="4000" dirty="0">
                <a:solidFill>
                  <a:srgbClr val="FF6A00">
                    <a:lumMod val="50000"/>
                  </a:srgbClr>
                </a:solidFill>
                <a:latin typeface="Lato Black"/>
                <a:ea typeface="Lato Black"/>
                <a:cs typeface="B Titr" panose="00000700000000000000" pitchFamily="2" charset="-78"/>
                <a:sym typeface="Arial"/>
              </a:rPr>
              <a:t>وب سایت بیمارستان ویترین شماست</a:t>
            </a:r>
          </a:p>
          <a:p>
            <a:pPr indent="-575719" algn="ctr" rtl="1">
              <a:lnSpc>
                <a:spcPct val="150000"/>
              </a:lnSpc>
              <a:buClr>
                <a:srgbClr val="FF9F00"/>
              </a:buClr>
              <a:buSzPts val="3200"/>
            </a:pPr>
            <a:endParaRPr lang="fa-IR" b="1" kern="1200" dirty="0">
              <a:solidFill>
                <a:srgbClr val="FF6A00">
                  <a:lumMod val="75000"/>
                </a:srgbClr>
              </a:solidFill>
              <a:latin typeface="Calibri" panose="020F0502020204030204"/>
              <a:ea typeface="+mn-ea"/>
              <a:cs typeface="B Nazanin" panose="00000400000000000000" pitchFamily="2" charset="-78"/>
              <a:sym typeface="Arial"/>
            </a:endParaRPr>
          </a:p>
          <a:p>
            <a:pPr marL="33866" indent="0" algn="ctr" rtl="1">
              <a:lnSpc>
                <a:spcPct val="150000"/>
              </a:lnSpc>
              <a:buClr>
                <a:srgbClr val="FF9F00"/>
              </a:buClr>
              <a:buSzPts val="3200"/>
              <a:buNone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(بروزرسانی مستندات و اخبار، بررسی لینک ها و ارائه لینک مستقیم و ...)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endParaRPr lang="fa-IR" b="1" kern="1200" dirty="0">
              <a:solidFill>
                <a:srgbClr val="FF6A00">
                  <a:lumMod val="75000"/>
                </a:srgbClr>
              </a:solidFill>
              <a:latin typeface="Calibri" panose="020F0502020204030204"/>
              <a:ea typeface="+mn-ea"/>
              <a:cs typeface="B Nazanin" panose="00000400000000000000" pitchFamily="2" charset="-78"/>
              <a:sym typeface="Arial"/>
            </a:endParaRP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endParaRPr lang="fa-IR" dirty="0"/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  <a:defRPr/>
              </a:pPr>
              <a:t>7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3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641" y="1339962"/>
            <a:ext cx="10304076" cy="4342767"/>
          </a:xfrm>
        </p:spPr>
        <p:txBody>
          <a:bodyPr/>
          <a:lstStyle/>
          <a:p>
            <a:pPr marL="101597" indent="0" algn="just" rtl="1">
              <a:lnSpc>
                <a:spcPct val="150000"/>
              </a:lnSpc>
              <a:buNone/>
            </a:pPr>
            <a:r>
              <a:rPr lang="fa-IR" sz="3733" b="1" dirty="0">
                <a:solidFill>
                  <a:srgbClr val="FF6A00">
                    <a:lumMod val="50000"/>
                  </a:srgbClr>
                </a:solidFill>
                <a:latin typeface="Lato Black"/>
                <a:ea typeface="Lato Black"/>
                <a:cs typeface="B Nazanin" panose="00000400000000000000" pitchFamily="2" charset="-78"/>
              </a:rPr>
              <a:t>به منظور حفظ هماهنگی در بازدید بیرونی، پس از جمع آوری مستندات صحیح ، تایید آنها در کمیته خود ارزیابی بیمارستان و ثبت مستندات در سامانه سجا، اطلاعات و دستاوردهای خود را در جلساتی با کارکنان، فراگیران و اعضای هیئت علمی در میان بگذاریم.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8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3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ctrTitle"/>
          </p:nvPr>
        </p:nvSpPr>
        <p:spPr>
          <a:xfrm>
            <a:off x="1525821" y="1151467"/>
            <a:ext cx="8457200" cy="216464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endParaRPr dirty="0">
              <a:solidFill>
                <a:schemeClr val="accent1"/>
              </a:solidFill>
            </a:endParaRPr>
          </a:p>
          <a:p>
            <a:pPr algn="ctr" rtl="1"/>
            <a:r>
              <a:rPr lang="en-US" sz="4000" dirty="0">
                <a:cs typeface="B Titr" panose="00000700000000000000" pitchFamily="2" charset="-78"/>
              </a:rPr>
              <a:t/>
            </a:r>
            <a:br>
              <a:rPr lang="en-US" sz="4000" dirty="0">
                <a:cs typeface="B Titr" panose="00000700000000000000" pitchFamily="2" charset="-78"/>
              </a:rPr>
            </a:br>
            <a:r>
              <a:rPr lang="fa-IR" sz="3733" dirty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سامانه جامع اعتباربخشی (سجا)</a:t>
            </a:r>
            <a:r>
              <a:rPr lang="en-US" sz="5867" dirty="0"/>
              <a:t/>
            </a:r>
            <a:br>
              <a:rPr lang="en-US" sz="5867" dirty="0"/>
            </a:b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111B92A-3715-3696-0B21-91CC4BC68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821" y="3316111"/>
            <a:ext cx="8457200" cy="10464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https://saja.behdasht.gov.ir/</a:t>
            </a:r>
          </a:p>
        </p:txBody>
      </p:sp>
    </p:spTree>
    <p:extLst>
      <p:ext uri="{BB962C8B-B14F-4D97-AF65-F5344CB8AC3E}">
        <p14:creationId xmlns:p14="http://schemas.microsoft.com/office/powerpoint/2010/main" val="4142249660"/>
      </p:ext>
    </p:extLst>
  </p:cSld>
  <p:clrMapOvr>
    <a:masterClrMapping/>
  </p:clrMapOvr>
</p:sld>
</file>

<file path=ppt/theme/theme1.xml><?xml version="1.0" encoding="utf-8"?>
<a:theme xmlns:a="http://schemas.openxmlformats.org/drawingml/2006/main" name="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E7E4D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E7E4D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3179</TotalTime>
  <Words>610</Words>
  <Application>Microsoft Office PowerPoint</Application>
  <PresentationFormat>Widescreen</PresentationFormat>
  <Paragraphs>50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Arial Rounded MT Bold</vt:lpstr>
      <vt:lpstr>B Nazanin</vt:lpstr>
      <vt:lpstr>B Titr</vt:lpstr>
      <vt:lpstr>B Yekan</vt:lpstr>
      <vt:lpstr>Calibri</vt:lpstr>
      <vt:lpstr>Calibri Light</vt:lpstr>
      <vt:lpstr>Lato Black</vt:lpstr>
      <vt:lpstr>Lato Light</vt:lpstr>
      <vt:lpstr>Times New Roman</vt:lpstr>
      <vt:lpstr>Silvia template</vt:lpstr>
      <vt:lpstr>1_Silvia template</vt:lpstr>
      <vt:lpstr>Office Theme</vt:lpstr>
      <vt:lpstr>PowerPoint Presentation</vt:lpstr>
      <vt:lpstr>   ویژگی های کلیدی  مستندات استانداردهای اعتباربخشی آموزشی بیمارستان ها</vt:lpstr>
      <vt:lpstr>ویژگی های کلیدی مستندات  </vt:lpstr>
      <vt:lpstr>ویژگی های کلیدی مستندات  </vt:lpstr>
      <vt:lpstr>ویژگی های کلیدی مستندات  </vt:lpstr>
      <vt:lpstr>ویژگی های کلیدی مستندات  </vt:lpstr>
      <vt:lpstr>PowerPoint Presentation</vt:lpstr>
      <vt:lpstr>PowerPoint Presentation</vt:lpstr>
      <vt:lpstr>  سامانه جامع اعتباربخشی (سجا) </vt:lpstr>
      <vt:lpstr>PowerPoint Presentation</vt:lpstr>
      <vt:lpstr>با نام کاربری دبیر کمیته ارزیابی درونی بیمارستان واردشوید و در قسمت میزکار دوره اعتباربخشی را انتخاب کنید</vt:lpstr>
      <vt:lpstr>دوره اعتباربخشی باز شده در جدول قابل مشاهده است و روی انتخاب کلیک کنید که برای این دانشگاه تشکیل پرونده دهید.</vt:lpstr>
      <vt:lpstr>برروی دکمه تشکیل پرونده کلیک نمایید. </vt:lpstr>
      <vt:lpstr>PowerPoint Presentation</vt:lpstr>
      <vt:lpstr>و بعد از تایید تشکیل پرونده، صفحه تکمیل اطلاعات ضروری مطابق شکل زیرنمایش داده میشود.</vt:lpstr>
      <vt:lpstr>PowerPoint Presentation</vt:lpstr>
      <vt:lpstr>و بعد از تکمیل اطلاعات دکمه ثبت رابزنید که اطلاعات ذخیره شوند و سپس دکمه ثبت نتیجه را کلیک کنید تا به مرحله بعد دست کارشناس اعتبارخشی بیمارستان برسد و بعد از تایید کارشناس بیمارستان برای دبیر کمیته ارزیابی درونی فرایند اعتباربخشی بیمارستانی شروع  می شود.</vt:lpstr>
      <vt:lpstr>دکمه ثبت نتیجه را بزنید و تایید و ارسال به مرحله بعد را انتخاب کنید اگر توضیحی لازم هست در این قسمت وارد کنید و دکمه ثبت را بزنید که برای تایید به کارتابل دبیر کمیته ارزیابی درونی بیمارستان در دانشگاه برود.</vt:lpstr>
      <vt:lpstr>در کاربری کارشناس اعتباربخشی بیمارستانی دانشگاه...</vt:lpstr>
      <vt:lpstr>PowerPoint Presentation</vt:lpstr>
      <vt:lpstr>وکارشناس اعتباربخشی بیمارستانی دانشگاه ثبت نتیجه میکند.</vt:lpstr>
      <vt:lpstr>و بعد از ثبت نتیجه دکمه تایید و ارسال به مرحله بعد را بزنید. و در صورت عودت ، عودت به مرحله قبل را بزنید.</vt:lpstr>
      <vt:lpstr>بعد از انجام تایید اولیه در کاربری دبیر کمیته ارزیابی درونی بیمارستان برای شروع ارزیابی درونی وارد شوید.</vt:lpstr>
      <vt:lpstr>موارد ستاره دار استانداردهای الزامیست که باید حتما باید وارد شوند</vt:lpstr>
      <vt:lpstr>برای هر سنجه اطلاعات را ثبت و مستندات را بارگزاری و ذخیره می نمایید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Asan</dc:creator>
  <cp:lastModifiedBy>Rahimi</cp:lastModifiedBy>
  <cp:revision>164</cp:revision>
  <dcterms:created xsi:type="dcterms:W3CDTF">2021-06-21T05:24:56Z</dcterms:created>
  <dcterms:modified xsi:type="dcterms:W3CDTF">2026-05-23T07:23:32Z</dcterms:modified>
</cp:coreProperties>
</file>