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804" r:id="rId2"/>
  </p:sldMasterIdLst>
  <p:sldIdLst>
    <p:sldId id="271" r:id="rId3"/>
    <p:sldId id="256" r:id="rId4"/>
    <p:sldId id="258" r:id="rId5"/>
    <p:sldId id="257" r:id="rId6"/>
    <p:sldId id="259" r:id="rId7"/>
    <p:sldId id="260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69" r:id="rId22"/>
    <p:sldId id="27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1EA15-B89C-41B9-A150-4E1AAC48E2BC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0E891-0024-4D32-B916-D08E2F7F9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341438"/>
            <a:ext cx="7772400" cy="1470025"/>
          </a:xfrm>
        </p:spPr>
        <p:txBody>
          <a:bodyPr>
            <a:noAutofit/>
          </a:bodyPr>
          <a:lstStyle/>
          <a:p>
            <a:r>
              <a:rPr lang="fa-IR" sz="6600" dirty="0" smtClean="0">
                <a:solidFill>
                  <a:schemeClr val="tx1"/>
                </a:solidFill>
                <a:cs typeface="B Nazanin" pitchFamily="2" charset="-78"/>
              </a:rPr>
              <a:t>بررسی و کنترل اپیدمی ها</a:t>
            </a:r>
            <a:endParaRPr lang="en-US" sz="66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472" y="2928934"/>
            <a:ext cx="7264400" cy="1752600"/>
          </a:xfrm>
        </p:spPr>
        <p:txBody>
          <a:bodyPr/>
          <a:lstStyle/>
          <a:p>
            <a:pPr algn="ctr"/>
            <a:r>
              <a:rPr lang="fa-IR" dirty="0">
                <a:cs typeface="B Nazanin" pitchFamily="2" charset="-78"/>
              </a:rPr>
              <a:t>عباس مرادي – كارشناس ارشد اپيدميولوژي</a:t>
            </a:r>
          </a:p>
          <a:p>
            <a:pPr algn="ctr"/>
            <a:endParaRPr lang="fa-IR" dirty="0" smtClean="0">
              <a:cs typeface="B Nazanin" pitchFamily="2" charset="-78"/>
            </a:endParaRPr>
          </a:p>
          <a:p>
            <a:pPr algn="ctr"/>
            <a:r>
              <a:rPr lang="fa-IR" dirty="0" smtClean="0">
                <a:cs typeface="B Nazanin" pitchFamily="2" charset="-78"/>
              </a:rPr>
              <a:t>گروه </a:t>
            </a:r>
            <a:r>
              <a:rPr lang="fa-IR" dirty="0">
                <a:cs typeface="B Nazanin" pitchFamily="2" charset="-78"/>
              </a:rPr>
              <a:t>پزشکی </a:t>
            </a:r>
            <a:r>
              <a:rPr lang="fa-IR" dirty="0" smtClean="0">
                <a:cs typeface="B Nazanin" pitchFamily="2" charset="-78"/>
              </a:rPr>
              <a:t>اجتماعی دانشکده پزشکی همدان</a:t>
            </a: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395288" y="423863"/>
            <a:ext cx="83534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a-IR" sz="2800" b="1" dirty="0">
                <a:solidFill>
                  <a:srgbClr val="CC3300"/>
                </a:solidFill>
              </a:rPr>
              <a:t>چند مثال برای همه گیری تک منبعی لحظه ای:</a:t>
            </a:r>
            <a:endParaRPr lang="en-US" sz="2800" b="1" dirty="0">
              <a:solidFill>
                <a:srgbClr val="CC3300"/>
              </a:solidFill>
            </a:endParaRPr>
          </a:p>
        </p:txBody>
      </p:sp>
      <p:sp>
        <p:nvSpPr>
          <p:cNvPr id="147459" name="AutoShape 3"/>
          <p:cNvSpPr>
            <a:spLocks noChangeArrowheads="1"/>
          </p:cNvSpPr>
          <p:nvPr/>
        </p:nvSpPr>
        <p:spPr bwMode="auto">
          <a:xfrm>
            <a:off x="8243888" y="1557338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60" name="AutoShape 4"/>
          <p:cNvSpPr>
            <a:spLocks noChangeArrowheads="1"/>
          </p:cNvSpPr>
          <p:nvPr/>
        </p:nvSpPr>
        <p:spPr bwMode="auto">
          <a:xfrm>
            <a:off x="8243888" y="2349500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61" name="AutoShape 5"/>
          <p:cNvSpPr>
            <a:spLocks noChangeArrowheads="1"/>
          </p:cNvSpPr>
          <p:nvPr/>
        </p:nvSpPr>
        <p:spPr bwMode="auto">
          <a:xfrm>
            <a:off x="8243888" y="3789363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62" name="AutoShape 6"/>
          <p:cNvSpPr>
            <a:spLocks noChangeArrowheads="1"/>
          </p:cNvSpPr>
          <p:nvPr/>
        </p:nvSpPr>
        <p:spPr bwMode="auto">
          <a:xfrm>
            <a:off x="8243888" y="5084763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2916238" y="1412875"/>
            <a:ext cx="52562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fa-IR" sz="3600" b="1" dirty="0"/>
              <a:t>مسمومیت های غذایی.</a:t>
            </a:r>
            <a:endParaRPr lang="en-US" sz="3600" b="1" dirty="0"/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179388" y="2297113"/>
            <a:ext cx="80137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fa-IR" sz="3600" b="1" dirty="0"/>
              <a:t>ابتلا به بیماری هپاتیت از مصرف یک نوع نوشابه در یک جشن .</a:t>
            </a:r>
            <a:endParaRPr lang="en-US" sz="3600" b="1" dirty="0"/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0" y="3665538"/>
            <a:ext cx="81930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fa-IR" sz="3600" b="1" dirty="0"/>
              <a:t>همه گیری ناشی از عفونت کامپیلوباکتریایی با منشا شیر آلوده در یک مدرسه ی شبانه روزی.</a:t>
            </a:r>
            <a:endParaRPr lang="en-US" sz="3600" b="1" dirty="0"/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250825" y="5013325"/>
            <a:ext cx="7850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fa-IR" sz="3600" b="1" dirty="0"/>
              <a:t>فاجعه ی نشت گاز در بوپال هندوستان.</a:t>
            </a:r>
            <a:endParaRPr lang="en-US" sz="3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ext Box 2"/>
          <p:cNvSpPr txBox="1">
            <a:spLocks noChangeArrowheads="1"/>
          </p:cNvSpPr>
          <p:nvPr/>
        </p:nvSpPr>
        <p:spPr bwMode="auto">
          <a:xfrm>
            <a:off x="0" y="207963"/>
            <a:ext cx="86963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a-IR" sz="4000" dirty="0">
                <a:solidFill>
                  <a:srgbClr val="FF0000"/>
                </a:solidFill>
              </a:rPr>
              <a:t>ویژگی های همه گیری های تک منبعی </a:t>
            </a:r>
            <a:r>
              <a:rPr lang="fa-IR" sz="4000" dirty="0" smtClean="0">
                <a:solidFill>
                  <a:srgbClr val="FF0000"/>
                </a:solidFill>
              </a:rPr>
              <a:t>مداوم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48483" name="AutoShape 3"/>
          <p:cNvSpPr>
            <a:spLocks noChangeArrowheads="1"/>
          </p:cNvSpPr>
          <p:nvPr/>
        </p:nvSpPr>
        <p:spPr bwMode="auto">
          <a:xfrm>
            <a:off x="8459788" y="1196975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4" name="AutoShape 4"/>
          <p:cNvSpPr>
            <a:spLocks noChangeArrowheads="1"/>
          </p:cNvSpPr>
          <p:nvPr/>
        </p:nvSpPr>
        <p:spPr bwMode="auto">
          <a:xfrm>
            <a:off x="8459788" y="3573463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5" name="AutoShape 5"/>
          <p:cNvSpPr>
            <a:spLocks noChangeArrowheads="1"/>
          </p:cNvSpPr>
          <p:nvPr/>
        </p:nvSpPr>
        <p:spPr bwMode="auto">
          <a:xfrm>
            <a:off x="8388350" y="4508500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6" name="AutoShape 6"/>
          <p:cNvSpPr>
            <a:spLocks noChangeArrowheads="1"/>
          </p:cNvSpPr>
          <p:nvPr/>
        </p:nvSpPr>
        <p:spPr bwMode="auto">
          <a:xfrm>
            <a:off x="8459788" y="2349500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7" name="Text Box 7"/>
          <p:cNvSpPr txBox="1">
            <a:spLocks noChangeArrowheads="1"/>
          </p:cNvSpPr>
          <p:nvPr/>
        </p:nvSpPr>
        <p:spPr bwMode="auto">
          <a:xfrm>
            <a:off x="1476375" y="1144588"/>
            <a:ext cx="678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800">
              <a:cs typeface="Arial" charset="0"/>
            </a:endParaRPr>
          </a:p>
        </p:txBody>
      </p:sp>
      <p:sp>
        <p:nvSpPr>
          <p:cNvPr id="148488" name="Text Box 8"/>
          <p:cNvSpPr txBox="1">
            <a:spLocks noChangeArrowheads="1"/>
          </p:cNvSpPr>
          <p:nvPr/>
        </p:nvSpPr>
        <p:spPr bwMode="auto">
          <a:xfrm>
            <a:off x="0" y="1052513"/>
            <a:ext cx="83883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fa-IR" sz="2800" dirty="0"/>
              <a:t>محدود به یک محل نیست و در محل های مختلف ایجاد می شود.</a:t>
            </a:r>
            <a:endParaRPr lang="en-US" sz="2800" dirty="0"/>
          </a:p>
        </p:txBody>
      </p:sp>
      <p:sp>
        <p:nvSpPr>
          <p:cNvPr id="148489" name="Text Box 9"/>
          <p:cNvSpPr txBox="1">
            <a:spLocks noChangeArrowheads="1"/>
          </p:cNvSpPr>
          <p:nvPr/>
        </p:nvSpPr>
        <p:spPr bwMode="auto">
          <a:xfrm>
            <a:off x="0" y="2297113"/>
            <a:ext cx="84804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fa-IR" sz="2800" dirty="0"/>
              <a:t>شروع تدریجی دارد و موارد بطور غیر همزمان بروز می کنند.</a:t>
            </a:r>
            <a:endParaRPr lang="en-US" sz="2800" dirty="0"/>
          </a:p>
        </p:txBody>
      </p:sp>
      <p:sp>
        <p:nvSpPr>
          <p:cNvPr id="148490" name="Text Box 10"/>
          <p:cNvSpPr txBox="1">
            <a:spLocks noChangeArrowheads="1"/>
          </p:cNvSpPr>
          <p:nvPr/>
        </p:nvSpPr>
        <p:spPr bwMode="auto">
          <a:xfrm>
            <a:off x="755650" y="3429000"/>
            <a:ext cx="76533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fa-IR" sz="3200" dirty="0"/>
              <a:t>منحنی همه گیری دارای امواج ثانوی نیز هستند.</a:t>
            </a:r>
            <a:endParaRPr lang="en-US" sz="3200" dirty="0"/>
          </a:p>
        </p:txBody>
      </p:sp>
      <p:sp>
        <p:nvSpPr>
          <p:cNvPr id="148491" name="Text Box 11"/>
          <p:cNvSpPr txBox="1">
            <a:spLocks noChangeArrowheads="1"/>
          </p:cNvSpPr>
          <p:nvPr/>
        </p:nvSpPr>
        <p:spPr bwMode="auto">
          <a:xfrm>
            <a:off x="-252413" y="4365625"/>
            <a:ext cx="866140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fa-IR" sz="3200" dirty="0"/>
              <a:t>طول مدت همه گیری بیش از یک دوره ی کمون بیماری است و تداوم آن نیز بیشتر است.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Line 2"/>
          <p:cNvSpPr>
            <a:spLocks noChangeShapeType="1"/>
          </p:cNvSpPr>
          <p:nvPr/>
        </p:nvSpPr>
        <p:spPr bwMode="auto">
          <a:xfrm>
            <a:off x="1258888" y="404813"/>
            <a:ext cx="0" cy="5329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507" name="Line 3"/>
          <p:cNvSpPr>
            <a:spLocks noChangeShapeType="1"/>
          </p:cNvSpPr>
          <p:nvPr/>
        </p:nvSpPr>
        <p:spPr bwMode="auto">
          <a:xfrm>
            <a:off x="1258888" y="5734050"/>
            <a:ext cx="75612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2124075" y="53006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1476375" y="55165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1692275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2124075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2124075" y="50847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2339975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2771775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5" name="Rectangle 11"/>
          <p:cNvSpPr>
            <a:spLocks noChangeArrowheads="1"/>
          </p:cNvSpPr>
          <p:nvPr/>
        </p:nvSpPr>
        <p:spPr bwMode="auto">
          <a:xfrm>
            <a:off x="2555875" y="50847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6" name="Rectangle 12"/>
          <p:cNvSpPr>
            <a:spLocks noChangeArrowheads="1"/>
          </p:cNvSpPr>
          <p:nvPr/>
        </p:nvSpPr>
        <p:spPr bwMode="auto">
          <a:xfrm>
            <a:off x="2555875" y="53006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7" name="Rectangle 13"/>
          <p:cNvSpPr>
            <a:spLocks noChangeArrowheads="1"/>
          </p:cNvSpPr>
          <p:nvPr/>
        </p:nvSpPr>
        <p:spPr bwMode="auto">
          <a:xfrm>
            <a:off x="2555875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8" name="Rectangle 14"/>
          <p:cNvSpPr>
            <a:spLocks noChangeArrowheads="1"/>
          </p:cNvSpPr>
          <p:nvPr/>
        </p:nvSpPr>
        <p:spPr bwMode="auto">
          <a:xfrm>
            <a:off x="2339975" y="53006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2771775" y="53006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2987675" y="55165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3203575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203575" y="53006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203575" y="50847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3203575" y="48688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419475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419475" y="53006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3419475" y="50847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419475" y="48688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419475" y="46529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3635375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31" name="Rectangle 27"/>
          <p:cNvSpPr>
            <a:spLocks noChangeArrowheads="1"/>
          </p:cNvSpPr>
          <p:nvPr/>
        </p:nvSpPr>
        <p:spPr bwMode="auto">
          <a:xfrm>
            <a:off x="3635375" y="53006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32" name="Rectangle 28"/>
          <p:cNvSpPr>
            <a:spLocks noChangeArrowheads="1"/>
          </p:cNvSpPr>
          <p:nvPr/>
        </p:nvSpPr>
        <p:spPr bwMode="auto">
          <a:xfrm>
            <a:off x="3635375" y="50847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33" name="Rectangle 29"/>
          <p:cNvSpPr>
            <a:spLocks noChangeArrowheads="1"/>
          </p:cNvSpPr>
          <p:nvPr/>
        </p:nvSpPr>
        <p:spPr bwMode="auto">
          <a:xfrm>
            <a:off x="3635375" y="48688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34" name="Rectangle 30"/>
          <p:cNvSpPr>
            <a:spLocks noChangeArrowheads="1"/>
          </p:cNvSpPr>
          <p:nvPr/>
        </p:nvSpPr>
        <p:spPr bwMode="auto">
          <a:xfrm>
            <a:off x="3635375" y="46529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35" name="Rectangle 31"/>
          <p:cNvSpPr>
            <a:spLocks noChangeArrowheads="1"/>
          </p:cNvSpPr>
          <p:nvPr/>
        </p:nvSpPr>
        <p:spPr bwMode="auto">
          <a:xfrm>
            <a:off x="3851275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36" name="Rectangle 32"/>
          <p:cNvSpPr>
            <a:spLocks noChangeArrowheads="1"/>
          </p:cNvSpPr>
          <p:nvPr/>
        </p:nvSpPr>
        <p:spPr bwMode="auto">
          <a:xfrm>
            <a:off x="3851275" y="53006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37" name="Rectangle 33"/>
          <p:cNvSpPr>
            <a:spLocks noChangeArrowheads="1"/>
          </p:cNvSpPr>
          <p:nvPr/>
        </p:nvSpPr>
        <p:spPr bwMode="auto">
          <a:xfrm>
            <a:off x="3851275" y="50847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38" name="Rectangle 34"/>
          <p:cNvSpPr>
            <a:spLocks noChangeArrowheads="1"/>
          </p:cNvSpPr>
          <p:nvPr/>
        </p:nvSpPr>
        <p:spPr bwMode="auto">
          <a:xfrm>
            <a:off x="3851275" y="48688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39" name="Rectangle 35"/>
          <p:cNvSpPr>
            <a:spLocks noChangeArrowheads="1"/>
          </p:cNvSpPr>
          <p:nvPr/>
        </p:nvSpPr>
        <p:spPr bwMode="auto">
          <a:xfrm>
            <a:off x="3851275" y="46529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40" name="Rectangle 36"/>
          <p:cNvSpPr>
            <a:spLocks noChangeArrowheads="1"/>
          </p:cNvSpPr>
          <p:nvPr/>
        </p:nvSpPr>
        <p:spPr bwMode="auto">
          <a:xfrm>
            <a:off x="3851275" y="44370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41" name="Rectangle 37"/>
          <p:cNvSpPr>
            <a:spLocks noChangeArrowheads="1"/>
          </p:cNvSpPr>
          <p:nvPr/>
        </p:nvSpPr>
        <p:spPr bwMode="auto">
          <a:xfrm>
            <a:off x="4067175" y="53006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42" name="Rectangle 38"/>
          <p:cNvSpPr>
            <a:spLocks noChangeArrowheads="1"/>
          </p:cNvSpPr>
          <p:nvPr/>
        </p:nvSpPr>
        <p:spPr bwMode="auto">
          <a:xfrm>
            <a:off x="4067175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43" name="Rectangle 39"/>
          <p:cNvSpPr>
            <a:spLocks noChangeArrowheads="1"/>
          </p:cNvSpPr>
          <p:nvPr/>
        </p:nvSpPr>
        <p:spPr bwMode="auto">
          <a:xfrm>
            <a:off x="4716463" y="50847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44" name="Rectangle 40"/>
          <p:cNvSpPr>
            <a:spLocks noChangeArrowheads="1"/>
          </p:cNvSpPr>
          <p:nvPr/>
        </p:nvSpPr>
        <p:spPr bwMode="auto">
          <a:xfrm>
            <a:off x="4500563" y="48688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45" name="Rectangle 41"/>
          <p:cNvSpPr>
            <a:spLocks noChangeArrowheads="1"/>
          </p:cNvSpPr>
          <p:nvPr/>
        </p:nvSpPr>
        <p:spPr bwMode="auto">
          <a:xfrm>
            <a:off x="4500563" y="50847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46" name="Rectangle 42"/>
          <p:cNvSpPr>
            <a:spLocks noChangeArrowheads="1"/>
          </p:cNvSpPr>
          <p:nvPr/>
        </p:nvSpPr>
        <p:spPr bwMode="auto">
          <a:xfrm>
            <a:off x="4500563" y="53006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47" name="Rectangle 43"/>
          <p:cNvSpPr>
            <a:spLocks noChangeArrowheads="1"/>
          </p:cNvSpPr>
          <p:nvPr/>
        </p:nvSpPr>
        <p:spPr bwMode="auto">
          <a:xfrm>
            <a:off x="4500563" y="55165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48" name="Rectangle 44"/>
          <p:cNvSpPr>
            <a:spLocks noChangeArrowheads="1"/>
          </p:cNvSpPr>
          <p:nvPr/>
        </p:nvSpPr>
        <p:spPr bwMode="auto">
          <a:xfrm>
            <a:off x="4284663" y="48688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49" name="Rectangle 45"/>
          <p:cNvSpPr>
            <a:spLocks noChangeArrowheads="1"/>
          </p:cNvSpPr>
          <p:nvPr/>
        </p:nvSpPr>
        <p:spPr bwMode="auto">
          <a:xfrm>
            <a:off x="4284663" y="50847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50" name="Rectangle 46"/>
          <p:cNvSpPr>
            <a:spLocks noChangeArrowheads="1"/>
          </p:cNvSpPr>
          <p:nvPr/>
        </p:nvSpPr>
        <p:spPr bwMode="auto">
          <a:xfrm>
            <a:off x="4284663" y="53006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51" name="Rectangle 47"/>
          <p:cNvSpPr>
            <a:spLocks noChangeArrowheads="1"/>
          </p:cNvSpPr>
          <p:nvPr/>
        </p:nvSpPr>
        <p:spPr bwMode="auto">
          <a:xfrm>
            <a:off x="4284663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52" name="Rectangle 48"/>
          <p:cNvSpPr>
            <a:spLocks noChangeArrowheads="1"/>
          </p:cNvSpPr>
          <p:nvPr/>
        </p:nvSpPr>
        <p:spPr bwMode="auto">
          <a:xfrm>
            <a:off x="4716463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53" name="Rectangle 49"/>
          <p:cNvSpPr>
            <a:spLocks noChangeArrowheads="1"/>
          </p:cNvSpPr>
          <p:nvPr/>
        </p:nvSpPr>
        <p:spPr bwMode="auto">
          <a:xfrm>
            <a:off x="4716463" y="53006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54" name="Rectangle 50"/>
          <p:cNvSpPr>
            <a:spLocks noChangeArrowheads="1"/>
          </p:cNvSpPr>
          <p:nvPr/>
        </p:nvSpPr>
        <p:spPr bwMode="auto">
          <a:xfrm>
            <a:off x="4716463" y="48688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55" name="Rectangle 51"/>
          <p:cNvSpPr>
            <a:spLocks noChangeArrowheads="1"/>
          </p:cNvSpPr>
          <p:nvPr/>
        </p:nvSpPr>
        <p:spPr bwMode="auto">
          <a:xfrm>
            <a:off x="4716463" y="46529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56" name="Rectangle 52"/>
          <p:cNvSpPr>
            <a:spLocks noChangeArrowheads="1"/>
          </p:cNvSpPr>
          <p:nvPr/>
        </p:nvSpPr>
        <p:spPr bwMode="auto">
          <a:xfrm>
            <a:off x="4716463" y="44370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57" name="Rectangle 53"/>
          <p:cNvSpPr>
            <a:spLocks noChangeArrowheads="1"/>
          </p:cNvSpPr>
          <p:nvPr/>
        </p:nvSpPr>
        <p:spPr bwMode="auto">
          <a:xfrm>
            <a:off x="4932363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58" name="Rectangle 54"/>
          <p:cNvSpPr>
            <a:spLocks noChangeArrowheads="1"/>
          </p:cNvSpPr>
          <p:nvPr/>
        </p:nvSpPr>
        <p:spPr bwMode="auto">
          <a:xfrm>
            <a:off x="4932363" y="53006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59" name="Rectangle 55"/>
          <p:cNvSpPr>
            <a:spLocks noChangeArrowheads="1"/>
          </p:cNvSpPr>
          <p:nvPr/>
        </p:nvSpPr>
        <p:spPr bwMode="auto">
          <a:xfrm>
            <a:off x="4932363" y="50847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60" name="Rectangle 56"/>
          <p:cNvSpPr>
            <a:spLocks noChangeArrowheads="1"/>
          </p:cNvSpPr>
          <p:nvPr/>
        </p:nvSpPr>
        <p:spPr bwMode="auto">
          <a:xfrm>
            <a:off x="4932363" y="48688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61" name="Rectangle 57"/>
          <p:cNvSpPr>
            <a:spLocks noChangeArrowheads="1"/>
          </p:cNvSpPr>
          <p:nvPr/>
        </p:nvSpPr>
        <p:spPr bwMode="auto">
          <a:xfrm>
            <a:off x="4932363" y="46529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62" name="Rectangle 58"/>
          <p:cNvSpPr>
            <a:spLocks noChangeArrowheads="1"/>
          </p:cNvSpPr>
          <p:nvPr/>
        </p:nvSpPr>
        <p:spPr bwMode="auto">
          <a:xfrm>
            <a:off x="4932363" y="44370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63" name="Rectangle 59"/>
          <p:cNvSpPr>
            <a:spLocks noChangeArrowheads="1"/>
          </p:cNvSpPr>
          <p:nvPr/>
        </p:nvSpPr>
        <p:spPr bwMode="auto">
          <a:xfrm>
            <a:off x="4932363" y="2924175"/>
            <a:ext cx="215900" cy="195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64" name="Rectangle 60"/>
          <p:cNvSpPr>
            <a:spLocks noChangeArrowheads="1"/>
          </p:cNvSpPr>
          <p:nvPr/>
        </p:nvSpPr>
        <p:spPr bwMode="auto">
          <a:xfrm>
            <a:off x="4932363" y="31416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65" name="Rectangle 61"/>
          <p:cNvSpPr>
            <a:spLocks noChangeArrowheads="1"/>
          </p:cNvSpPr>
          <p:nvPr/>
        </p:nvSpPr>
        <p:spPr bwMode="auto">
          <a:xfrm>
            <a:off x="4932363" y="33575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66" name="Rectangle 62"/>
          <p:cNvSpPr>
            <a:spLocks noChangeArrowheads="1"/>
          </p:cNvSpPr>
          <p:nvPr/>
        </p:nvSpPr>
        <p:spPr bwMode="auto">
          <a:xfrm>
            <a:off x="4932363" y="35734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67" name="Rectangle 63"/>
          <p:cNvSpPr>
            <a:spLocks noChangeArrowheads="1"/>
          </p:cNvSpPr>
          <p:nvPr/>
        </p:nvSpPr>
        <p:spPr bwMode="auto">
          <a:xfrm>
            <a:off x="4932363" y="37893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68" name="Rectangle 64"/>
          <p:cNvSpPr>
            <a:spLocks noChangeArrowheads="1"/>
          </p:cNvSpPr>
          <p:nvPr/>
        </p:nvSpPr>
        <p:spPr bwMode="auto">
          <a:xfrm>
            <a:off x="4932363" y="40052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69" name="Rectangle 65"/>
          <p:cNvSpPr>
            <a:spLocks noChangeArrowheads="1"/>
          </p:cNvSpPr>
          <p:nvPr/>
        </p:nvSpPr>
        <p:spPr bwMode="auto">
          <a:xfrm>
            <a:off x="4932363" y="42211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70" name="Rectangle 66"/>
          <p:cNvSpPr>
            <a:spLocks noChangeArrowheads="1"/>
          </p:cNvSpPr>
          <p:nvPr/>
        </p:nvSpPr>
        <p:spPr bwMode="auto">
          <a:xfrm>
            <a:off x="5148263" y="40052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71" name="Rectangle 67"/>
          <p:cNvSpPr>
            <a:spLocks noChangeArrowheads="1"/>
          </p:cNvSpPr>
          <p:nvPr/>
        </p:nvSpPr>
        <p:spPr bwMode="auto">
          <a:xfrm>
            <a:off x="5148263" y="42211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72" name="Rectangle 68"/>
          <p:cNvSpPr>
            <a:spLocks noChangeArrowheads="1"/>
          </p:cNvSpPr>
          <p:nvPr/>
        </p:nvSpPr>
        <p:spPr bwMode="auto">
          <a:xfrm>
            <a:off x="5148263" y="44370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73" name="Rectangle 69"/>
          <p:cNvSpPr>
            <a:spLocks noChangeArrowheads="1"/>
          </p:cNvSpPr>
          <p:nvPr/>
        </p:nvSpPr>
        <p:spPr bwMode="auto">
          <a:xfrm>
            <a:off x="5148263" y="46529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74" name="Rectangle 70"/>
          <p:cNvSpPr>
            <a:spLocks noChangeArrowheads="1"/>
          </p:cNvSpPr>
          <p:nvPr/>
        </p:nvSpPr>
        <p:spPr bwMode="auto">
          <a:xfrm>
            <a:off x="5148263" y="48688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75" name="Rectangle 71"/>
          <p:cNvSpPr>
            <a:spLocks noChangeArrowheads="1"/>
          </p:cNvSpPr>
          <p:nvPr/>
        </p:nvSpPr>
        <p:spPr bwMode="auto">
          <a:xfrm>
            <a:off x="5148263" y="50847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76" name="Rectangle 72"/>
          <p:cNvSpPr>
            <a:spLocks noChangeArrowheads="1"/>
          </p:cNvSpPr>
          <p:nvPr/>
        </p:nvSpPr>
        <p:spPr bwMode="auto">
          <a:xfrm>
            <a:off x="5148263" y="53006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77" name="Rectangle 73"/>
          <p:cNvSpPr>
            <a:spLocks noChangeArrowheads="1"/>
          </p:cNvSpPr>
          <p:nvPr/>
        </p:nvSpPr>
        <p:spPr bwMode="auto">
          <a:xfrm>
            <a:off x="5148263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78" name="Rectangle 74"/>
          <p:cNvSpPr>
            <a:spLocks noChangeArrowheads="1"/>
          </p:cNvSpPr>
          <p:nvPr/>
        </p:nvSpPr>
        <p:spPr bwMode="auto">
          <a:xfrm>
            <a:off x="5364163" y="42211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79" name="Rectangle 75"/>
          <p:cNvSpPr>
            <a:spLocks noChangeArrowheads="1"/>
          </p:cNvSpPr>
          <p:nvPr/>
        </p:nvSpPr>
        <p:spPr bwMode="auto">
          <a:xfrm>
            <a:off x="5364163" y="44370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80" name="Rectangle 76"/>
          <p:cNvSpPr>
            <a:spLocks noChangeArrowheads="1"/>
          </p:cNvSpPr>
          <p:nvPr/>
        </p:nvSpPr>
        <p:spPr bwMode="auto">
          <a:xfrm>
            <a:off x="5364163" y="46529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81" name="Rectangle 77"/>
          <p:cNvSpPr>
            <a:spLocks noChangeArrowheads="1"/>
          </p:cNvSpPr>
          <p:nvPr/>
        </p:nvSpPr>
        <p:spPr bwMode="auto">
          <a:xfrm>
            <a:off x="5364163" y="48688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82" name="Rectangle 78"/>
          <p:cNvSpPr>
            <a:spLocks noChangeArrowheads="1"/>
          </p:cNvSpPr>
          <p:nvPr/>
        </p:nvSpPr>
        <p:spPr bwMode="auto">
          <a:xfrm>
            <a:off x="5364163" y="50847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83" name="Rectangle 79"/>
          <p:cNvSpPr>
            <a:spLocks noChangeArrowheads="1"/>
          </p:cNvSpPr>
          <p:nvPr/>
        </p:nvSpPr>
        <p:spPr bwMode="auto">
          <a:xfrm>
            <a:off x="5364163" y="53006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84" name="Rectangle 80"/>
          <p:cNvSpPr>
            <a:spLocks noChangeArrowheads="1"/>
          </p:cNvSpPr>
          <p:nvPr/>
        </p:nvSpPr>
        <p:spPr bwMode="auto">
          <a:xfrm>
            <a:off x="5364163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85" name="Rectangle 81"/>
          <p:cNvSpPr>
            <a:spLocks noChangeArrowheads="1"/>
          </p:cNvSpPr>
          <p:nvPr/>
        </p:nvSpPr>
        <p:spPr bwMode="auto">
          <a:xfrm>
            <a:off x="5148263" y="37893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86" name="Rectangle 82"/>
          <p:cNvSpPr>
            <a:spLocks noChangeArrowheads="1"/>
          </p:cNvSpPr>
          <p:nvPr/>
        </p:nvSpPr>
        <p:spPr bwMode="auto">
          <a:xfrm>
            <a:off x="5580063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87" name="Rectangle 83"/>
          <p:cNvSpPr>
            <a:spLocks noChangeArrowheads="1"/>
          </p:cNvSpPr>
          <p:nvPr/>
        </p:nvSpPr>
        <p:spPr bwMode="auto">
          <a:xfrm>
            <a:off x="5580063" y="53006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88" name="Rectangle 84"/>
          <p:cNvSpPr>
            <a:spLocks noChangeArrowheads="1"/>
          </p:cNvSpPr>
          <p:nvPr/>
        </p:nvSpPr>
        <p:spPr bwMode="auto">
          <a:xfrm>
            <a:off x="5580063" y="50847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89" name="Rectangle 85"/>
          <p:cNvSpPr>
            <a:spLocks noChangeArrowheads="1"/>
          </p:cNvSpPr>
          <p:nvPr/>
        </p:nvSpPr>
        <p:spPr bwMode="auto">
          <a:xfrm>
            <a:off x="5580063" y="48688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90" name="Rectangle 86"/>
          <p:cNvSpPr>
            <a:spLocks noChangeArrowheads="1"/>
          </p:cNvSpPr>
          <p:nvPr/>
        </p:nvSpPr>
        <p:spPr bwMode="auto">
          <a:xfrm>
            <a:off x="5580063" y="46529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91" name="Rectangle 87"/>
          <p:cNvSpPr>
            <a:spLocks noChangeArrowheads="1"/>
          </p:cNvSpPr>
          <p:nvPr/>
        </p:nvSpPr>
        <p:spPr bwMode="auto">
          <a:xfrm>
            <a:off x="5580063" y="44370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92" name="Rectangle 88"/>
          <p:cNvSpPr>
            <a:spLocks noChangeArrowheads="1"/>
          </p:cNvSpPr>
          <p:nvPr/>
        </p:nvSpPr>
        <p:spPr bwMode="auto">
          <a:xfrm>
            <a:off x="5795963" y="40052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93" name="Rectangle 89"/>
          <p:cNvSpPr>
            <a:spLocks noChangeArrowheads="1"/>
          </p:cNvSpPr>
          <p:nvPr/>
        </p:nvSpPr>
        <p:spPr bwMode="auto">
          <a:xfrm>
            <a:off x="5795963" y="42211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94" name="Rectangle 90"/>
          <p:cNvSpPr>
            <a:spLocks noChangeArrowheads="1"/>
          </p:cNvSpPr>
          <p:nvPr/>
        </p:nvSpPr>
        <p:spPr bwMode="auto">
          <a:xfrm>
            <a:off x="5795963" y="44370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95" name="Rectangle 91"/>
          <p:cNvSpPr>
            <a:spLocks noChangeArrowheads="1"/>
          </p:cNvSpPr>
          <p:nvPr/>
        </p:nvSpPr>
        <p:spPr bwMode="auto">
          <a:xfrm>
            <a:off x="5795963" y="46529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96" name="Rectangle 92"/>
          <p:cNvSpPr>
            <a:spLocks noChangeArrowheads="1"/>
          </p:cNvSpPr>
          <p:nvPr/>
        </p:nvSpPr>
        <p:spPr bwMode="auto">
          <a:xfrm>
            <a:off x="5795963" y="48688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97" name="Rectangle 93"/>
          <p:cNvSpPr>
            <a:spLocks noChangeArrowheads="1"/>
          </p:cNvSpPr>
          <p:nvPr/>
        </p:nvSpPr>
        <p:spPr bwMode="auto">
          <a:xfrm>
            <a:off x="5795963" y="50847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98" name="Rectangle 94"/>
          <p:cNvSpPr>
            <a:spLocks noChangeArrowheads="1"/>
          </p:cNvSpPr>
          <p:nvPr/>
        </p:nvSpPr>
        <p:spPr bwMode="auto">
          <a:xfrm>
            <a:off x="5795963" y="53006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99" name="Rectangle 95"/>
          <p:cNvSpPr>
            <a:spLocks noChangeArrowheads="1"/>
          </p:cNvSpPr>
          <p:nvPr/>
        </p:nvSpPr>
        <p:spPr bwMode="auto">
          <a:xfrm>
            <a:off x="5795963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00" name="Rectangle 96"/>
          <p:cNvSpPr>
            <a:spLocks noChangeArrowheads="1"/>
          </p:cNvSpPr>
          <p:nvPr/>
        </p:nvSpPr>
        <p:spPr bwMode="auto">
          <a:xfrm>
            <a:off x="6011863" y="50847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01" name="Rectangle 97"/>
          <p:cNvSpPr>
            <a:spLocks noChangeArrowheads="1"/>
          </p:cNvSpPr>
          <p:nvPr/>
        </p:nvSpPr>
        <p:spPr bwMode="auto">
          <a:xfrm>
            <a:off x="6011863" y="53006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02" name="Rectangle 98"/>
          <p:cNvSpPr>
            <a:spLocks noChangeArrowheads="1"/>
          </p:cNvSpPr>
          <p:nvPr/>
        </p:nvSpPr>
        <p:spPr bwMode="auto">
          <a:xfrm>
            <a:off x="6011863" y="55165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03" name="Rectangle 99"/>
          <p:cNvSpPr>
            <a:spLocks noChangeArrowheads="1"/>
          </p:cNvSpPr>
          <p:nvPr/>
        </p:nvSpPr>
        <p:spPr bwMode="auto">
          <a:xfrm>
            <a:off x="6227763" y="40052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04" name="Rectangle 100"/>
          <p:cNvSpPr>
            <a:spLocks noChangeArrowheads="1"/>
          </p:cNvSpPr>
          <p:nvPr/>
        </p:nvSpPr>
        <p:spPr bwMode="auto">
          <a:xfrm>
            <a:off x="6227763" y="42211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05" name="Rectangle 101"/>
          <p:cNvSpPr>
            <a:spLocks noChangeArrowheads="1"/>
          </p:cNvSpPr>
          <p:nvPr/>
        </p:nvSpPr>
        <p:spPr bwMode="auto">
          <a:xfrm>
            <a:off x="6227763" y="44370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06" name="Rectangle 102"/>
          <p:cNvSpPr>
            <a:spLocks noChangeArrowheads="1"/>
          </p:cNvSpPr>
          <p:nvPr/>
        </p:nvSpPr>
        <p:spPr bwMode="auto">
          <a:xfrm>
            <a:off x="6227763" y="46529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07" name="Rectangle 103"/>
          <p:cNvSpPr>
            <a:spLocks noChangeArrowheads="1"/>
          </p:cNvSpPr>
          <p:nvPr/>
        </p:nvSpPr>
        <p:spPr bwMode="auto">
          <a:xfrm>
            <a:off x="6227763" y="48688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08" name="Rectangle 104"/>
          <p:cNvSpPr>
            <a:spLocks noChangeArrowheads="1"/>
          </p:cNvSpPr>
          <p:nvPr/>
        </p:nvSpPr>
        <p:spPr bwMode="auto">
          <a:xfrm>
            <a:off x="6227763" y="50847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09" name="Rectangle 105"/>
          <p:cNvSpPr>
            <a:spLocks noChangeArrowheads="1"/>
          </p:cNvSpPr>
          <p:nvPr/>
        </p:nvSpPr>
        <p:spPr bwMode="auto">
          <a:xfrm>
            <a:off x="6227763" y="53006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10" name="Rectangle 106"/>
          <p:cNvSpPr>
            <a:spLocks noChangeArrowheads="1"/>
          </p:cNvSpPr>
          <p:nvPr/>
        </p:nvSpPr>
        <p:spPr bwMode="auto">
          <a:xfrm>
            <a:off x="6227763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11" name="Rectangle 107"/>
          <p:cNvSpPr>
            <a:spLocks noChangeArrowheads="1"/>
          </p:cNvSpPr>
          <p:nvPr/>
        </p:nvSpPr>
        <p:spPr bwMode="auto">
          <a:xfrm>
            <a:off x="5148263" y="35734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12" name="Rectangle 108"/>
          <p:cNvSpPr>
            <a:spLocks noChangeArrowheads="1"/>
          </p:cNvSpPr>
          <p:nvPr/>
        </p:nvSpPr>
        <p:spPr bwMode="auto">
          <a:xfrm>
            <a:off x="5795963" y="37893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13" name="Rectangle 109"/>
          <p:cNvSpPr>
            <a:spLocks noChangeArrowheads="1"/>
          </p:cNvSpPr>
          <p:nvPr/>
        </p:nvSpPr>
        <p:spPr bwMode="auto">
          <a:xfrm>
            <a:off x="6443663" y="50847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14" name="Rectangle 110"/>
          <p:cNvSpPr>
            <a:spLocks noChangeArrowheads="1"/>
          </p:cNvSpPr>
          <p:nvPr/>
        </p:nvSpPr>
        <p:spPr bwMode="auto">
          <a:xfrm>
            <a:off x="6443663" y="53006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15" name="Rectangle 111"/>
          <p:cNvSpPr>
            <a:spLocks noChangeArrowheads="1"/>
          </p:cNvSpPr>
          <p:nvPr/>
        </p:nvSpPr>
        <p:spPr bwMode="auto">
          <a:xfrm>
            <a:off x="6443663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16" name="Rectangle 112"/>
          <p:cNvSpPr>
            <a:spLocks noChangeArrowheads="1"/>
          </p:cNvSpPr>
          <p:nvPr/>
        </p:nvSpPr>
        <p:spPr bwMode="auto">
          <a:xfrm>
            <a:off x="6659563" y="42211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17" name="Rectangle 113"/>
          <p:cNvSpPr>
            <a:spLocks noChangeArrowheads="1"/>
          </p:cNvSpPr>
          <p:nvPr/>
        </p:nvSpPr>
        <p:spPr bwMode="auto">
          <a:xfrm>
            <a:off x="6659563" y="44370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18" name="Rectangle 114"/>
          <p:cNvSpPr>
            <a:spLocks noChangeArrowheads="1"/>
          </p:cNvSpPr>
          <p:nvPr/>
        </p:nvSpPr>
        <p:spPr bwMode="auto">
          <a:xfrm>
            <a:off x="6659563" y="46529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19" name="Rectangle 115"/>
          <p:cNvSpPr>
            <a:spLocks noChangeArrowheads="1"/>
          </p:cNvSpPr>
          <p:nvPr/>
        </p:nvSpPr>
        <p:spPr bwMode="auto">
          <a:xfrm>
            <a:off x="6659563" y="48688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20" name="Rectangle 116"/>
          <p:cNvSpPr>
            <a:spLocks noChangeArrowheads="1"/>
          </p:cNvSpPr>
          <p:nvPr/>
        </p:nvSpPr>
        <p:spPr bwMode="auto">
          <a:xfrm>
            <a:off x="6659563" y="50847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21" name="Rectangle 117"/>
          <p:cNvSpPr>
            <a:spLocks noChangeArrowheads="1"/>
          </p:cNvSpPr>
          <p:nvPr/>
        </p:nvSpPr>
        <p:spPr bwMode="auto">
          <a:xfrm>
            <a:off x="6659563" y="53006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22" name="Rectangle 118"/>
          <p:cNvSpPr>
            <a:spLocks noChangeArrowheads="1"/>
          </p:cNvSpPr>
          <p:nvPr/>
        </p:nvSpPr>
        <p:spPr bwMode="auto">
          <a:xfrm>
            <a:off x="6659563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23" name="Rectangle 119"/>
          <p:cNvSpPr>
            <a:spLocks noChangeArrowheads="1"/>
          </p:cNvSpPr>
          <p:nvPr/>
        </p:nvSpPr>
        <p:spPr bwMode="auto">
          <a:xfrm>
            <a:off x="7524750" y="48688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24" name="Rectangle 120"/>
          <p:cNvSpPr>
            <a:spLocks noChangeArrowheads="1"/>
          </p:cNvSpPr>
          <p:nvPr/>
        </p:nvSpPr>
        <p:spPr bwMode="auto">
          <a:xfrm>
            <a:off x="7308850" y="46529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25" name="Rectangle 121"/>
          <p:cNvSpPr>
            <a:spLocks noChangeArrowheads="1"/>
          </p:cNvSpPr>
          <p:nvPr/>
        </p:nvSpPr>
        <p:spPr bwMode="auto">
          <a:xfrm>
            <a:off x="7308850" y="48688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26" name="Rectangle 122"/>
          <p:cNvSpPr>
            <a:spLocks noChangeArrowheads="1"/>
          </p:cNvSpPr>
          <p:nvPr/>
        </p:nvSpPr>
        <p:spPr bwMode="auto">
          <a:xfrm>
            <a:off x="7308850" y="50847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27" name="Rectangle 123"/>
          <p:cNvSpPr>
            <a:spLocks noChangeArrowheads="1"/>
          </p:cNvSpPr>
          <p:nvPr/>
        </p:nvSpPr>
        <p:spPr bwMode="auto">
          <a:xfrm>
            <a:off x="7308850" y="55165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28" name="Rectangle 124"/>
          <p:cNvSpPr>
            <a:spLocks noChangeArrowheads="1"/>
          </p:cNvSpPr>
          <p:nvPr/>
        </p:nvSpPr>
        <p:spPr bwMode="auto">
          <a:xfrm>
            <a:off x="7308850" y="53006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29" name="Rectangle 125"/>
          <p:cNvSpPr>
            <a:spLocks noChangeArrowheads="1"/>
          </p:cNvSpPr>
          <p:nvPr/>
        </p:nvSpPr>
        <p:spPr bwMode="auto">
          <a:xfrm>
            <a:off x="6877050" y="48688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30" name="Rectangle 126"/>
          <p:cNvSpPr>
            <a:spLocks noChangeArrowheads="1"/>
          </p:cNvSpPr>
          <p:nvPr/>
        </p:nvSpPr>
        <p:spPr bwMode="auto">
          <a:xfrm>
            <a:off x="6877050" y="50847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31" name="Rectangle 127"/>
          <p:cNvSpPr>
            <a:spLocks noChangeArrowheads="1"/>
          </p:cNvSpPr>
          <p:nvPr/>
        </p:nvSpPr>
        <p:spPr bwMode="auto">
          <a:xfrm>
            <a:off x="6877050" y="53006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32" name="Rectangle 128"/>
          <p:cNvSpPr>
            <a:spLocks noChangeArrowheads="1"/>
          </p:cNvSpPr>
          <p:nvPr/>
        </p:nvSpPr>
        <p:spPr bwMode="auto">
          <a:xfrm>
            <a:off x="6877050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33" name="Rectangle 129"/>
          <p:cNvSpPr>
            <a:spLocks noChangeArrowheads="1"/>
          </p:cNvSpPr>
          <p:nvPr/>
        </p:nvSpPr>
        <p:spPr bwMode="auto">
          <a:xfrm>
            <a:off x="7524750" y="50847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34" name="Rectangle 130"/>
          <p:cNvSpPr>
            <a:spLocks noChangeArrowheads="1"/>
          </p:cNvSpPr>
          <p:nvPr/>
        </p:nvSpPr>
        <p:spPr bwMode="auto">
          <a:xfrm>
            <a:off x="7524750" y="53006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35" name="Rectangle 131"/>
          <p:cNvSpPr>
            <a:spLocks noChangeArrowheads="1"/>
          </p:cNvSpPr>
          <p:nvPr/>
        </p:nvSpPr>
        <p:spPr bwMode="auto">
          <a:xfrm>
            <a:off x="7524750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36" name="Rectangle 132"/>
          <p:cNvSpPr>
            <a:spLocks noChangeArrowheads="1"/>
          </p:cNvSpPr>
          <p:nvPr/>
        </p:nvSpPr>
        <p:spPr bwMode="auto">
          <a:xfrm>
            <a:off x="7740650" y="50847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37" name="Rectangle 133"/>
          <p:cNvSpPr>
            <a:spLocks noChangeArrowheads="1"/>
          </p:cNvSpPr>
          <p:nvPr/>
        </p:nvSpPr>
        <p:spPr bwMode="auto">
          <a:xfrm>
            <a:off x="7740650" y="53006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38" name="Rectangle 134"/>
          <p:cNvSpPr>
            <a:spLocks noChangeArrowheads="1"/>
          </p:cNvSpPr>
          <p:nvPr/>
        </p:nvSpPr>
        <p:spPr bwMode="auto">
          <a:xfrm>
            <a:off x="7740650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39" name="Rectangle 135"/>
          <p:cNvSpPr>
            <a:spLocks noChangeArrowheads="1"/>
          </p:cNvSpPr>
          <p:nvPr/>
        </p:nvSpPr>
        <p:spPr bwMode="auto">
          <a:xfrm>
            <a:off x="8388350" y="55165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40" name="Rectangle 136"/>
          <p:cNvSpPr>
            <a:spLocks noChangeArrowheads="1"/>
          </p:cNvSpPr>
          <p:nvPr/>
        </p:nvSpPr>
        <p:spPr bwMode="auto">
          <a:xfrm>
            <a:off x="8172450" y="55165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41" name="Rectangle 137"/>
          <p:cNvSpPr>
            <a:spLocks noChangeArrowheads="1"/>
          </p:cNvSpPr>
          <p:nvPr/>
        </p:nvSpPr>
        <p:spPr bwMode="auto">
          <a:xfrm>
            <a:off x="8172450" y="53006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42" name="Rectangle 138"/>
          <p:cNvSpPr>
            <a:spLocks noChangeArrowheads="1"/>
          </p:cNvSpPr>
          <p:nvPr/>
        </p:nvSpPr>
        <p:spPr bwMode="auto">
          <a:xfrm>
            <a:off x="7092950" y="48688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43" name="Rectangle 139"/>
          <p:cNvSpPr>
            <a:spLocks noChangeArrowheads="1"/>
          </p:cNvSpPr>
          <p:nvPr/>
        </p:nvSpPr>
        <p:spPr bwMode="auto">
          <a:xfrm>
            <a:off x="7092950" y="50847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44" name="Rectangle 140"/>
          <p:cNvSpPr>
            <a:spLocks noChangeArrowheads="1"/>
          </p:cNvSpPr>
          <p:nvPr/>
        </p:nvSpPr>
        <p:spPr bwMode="auto">
          <a:xfrm>
            <a:off x="7092950" y="53006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45" name="Rectangle 141"/>
          <p:cNvSpPr>
            <a:spLocks noChangeArrowheads="1"/>
          </p:cNvSpPr>
          <p:nvPr/>
        </p:nvSpPr>
        <p:spPr bwMode="auto">
          <a:xfrm>
            <a:off x="7092950" y="5516563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46" name="Rectangle 142"/>
          <p:cNvSpPr>
            <a:spLocks noChangeArrowheads="1"/>
          </p:cNvSpPr>
          <p:nvPr/>
        </p:nvSpPr>
        <p:spPr bwMode="auto">
          <a:xfrm>
            <a:off x="7956550" y="53006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47" name="Rectangle 143"/>
          <p:cNvSpPr>
            <a:spLocks noChangeArrowheads="1"/>
          </p:cNvSpPr>
          <p:nvPr/>
        </p:nvSpPr>
        <p:spPr bwMode="auto">
          <a:xfrm>
            <a:off x="7956550" y="55165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48" name="Rectangle 144"/>
          <p:cNvSpPr>
            <a:spLocks noChangeArrowheads="1"/>
          </p:cNvSpPr>
          <p:nvPr/>
        </p:nvSpPr>
        <p:spPr bwMode="auto">
          <a:xfrm>
            <a:off x="1908175" y="5516563"/>
            <a:ext cx="215900" cy="195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49" name="Rectangle 145"/>
          <p:cNvSpPr>
            <a:spLocks noChangeArrowheads="1"/>
          </p:cNvSpPr>
          <p:nvPr/>
        </p:nvSpPr>
        <p:spPr bwMode="auto">
          <a:xfrm>
            <a:off x="2627313" y="476250"/>
            <a:ext cx="215900" cy="195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50" name="Rectangle 146"/>
          <p:cNvSpPr>
            <a:spLocks noChangeArrowheads="1"/>
          </p:cNvSpPr>
          <p:nvPr/>
        </p:nvSpPr>
        <p:spPr bwMode="auto">
          <a:xfrm>
            <a:off x="2627313" y="1125538"/>
            <a:ext cx="215900" cy="1952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651" name="Text Box 147"/>
          <p:cNvSpPr txBox="1">
            <a:spLocks noChangeArrowheads="1"/>
          </p:cNvSpPr>
          <p:nvPr/>
        </p:nvSpPr>
        <p:spPr bwMode="auto">
          <a:xfrm>
            <a:off x="2771775" y="333375"/>
            <a:ext cx="1512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fa-IR" sz="2000" b="1" dirty="0">
                <a:cs typeface="Arial" charset="0"/>
              </a:rPr>
              <a:t>اسهال آبکی</a:t>
            </a:r>
            <a:endParaRPr lang="en-US" sz="2000" b="1" dirty="0">
              <a:cs typeface="Arial" charset="0"/>
            </a:endParaRPr>
          </a:p>
        </p:txBody>
      </p:sp>
      <p:sp>
        <p:nvSpPr>
          <p:cNvPr id="149652" name="Text Box 148"/>
          <p:cNvSpPr txBox="1">
            <a:spLocks noChangeArrowheads="1"/>
          </p:cNvSpPr>
          <p:nvPr/>
        </p:nvSpPr>
        <p:spPr bwMode="auto">
          <a:xfrm>
            <a:off x="2771775" y="928688"/>
            <a:ext cx="1604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/>
            <a:r>
              <a:rPr lang="fa-IR" sz="2400" b="1" dirty="0">
                <a:cs typeface="Arial" charset="0"/>
              </a:rPr>
              <a:t>اسهال خونی</a:t>
            </a:r>
            <a:endParaRPr lang="en-US" sz="2400" b="1" dirty="0">
              <a:cs typeface="Arial" charset="0"/>
            </a:endParaRPr>
          </a:p>
        </p:txBody>
      </p:sp>
      <p:sp>
        <p:nvSpPr>
          <p:cNvPr id="149653" name="Line 149"/>
          <p:cNvSpPr>
            <a:spLocks noChangeShapeType="1"/>
          </p:cNvSpPr>
          <p:nvPr/>
        </p:nvSpPr>
        <p:spPr bwMode="auto">
          <a:xfrm>
            <a:off x="1258888" y="9810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654" name="Line 150"/>
          <p:cNvSpPr>
            <a:spLocks noChangeShapeType="1"/>
          </p:cNvSpPr>
          <p:nvPr/>
        </p:nvSpPr>
        <p:spPr bwMode="auto">
          <a:xfrm flipH="1">
            <a:off x="1187450" y="3068638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655" name="Line 151"/>
          <p:cNvSpPr>
            <a:spLocks noChangeShapeType="1"/>
          </p:cNvSpPr>
          <p:nvPr/>
        </p:nvSpPr>
        <p:spPr bwMode="auto">
          <a:xfrm flipH="1">
            <a:off x="1187450" y="4365625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656" name="Line 152"/>
          <p:cNvSpPr>
            <a:spLocks noChangeShapeType="1"/>
          </p:cNvSpPr>
          <p:nvPr/>
        </p:nvSpPr>
        <p:spPr bwMode="auto">
          <a:xfrm flipH="1">
            <a:off x="1187450" y="1916113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657" name="Text Box 153"/>
          <p:cNvSpPr txBox="1">
            <a:spLocks noChangeArrowheads="1"/>
          </p:cNvSpPr>
          <p:nvPr/>
        </p:nvSpPr>
        <p:spPr bwMode="auto">
          <a:xfrm>
            <a:off x="785786" y="4143380"/>
            <a:ext cx="3603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a-IR" b="1" dirty="0">
                <a:solidFill>
                  <a:srgbClr val="CC3300"/>
                </a:solidFill>
                <a:cs typeface="Arial" charset="0"/>
              </a:rPr>
              <a:t>5</a:t>
            </a:r>
            <a:endParaRPr lang="en-US" b="1" dirty="0">
              <a:solidFill>
                <a:srgbClr val="CC3300"/>
              </a:solidFill>
              <a:cs typeface="Arial" charset="0"/>
            </a:endParaRPr>
          </a:p>
        </p:txBody>
      </p:sp>
      <p:sp>
        <p:nvSpPr>
          <p:cNvPr id="149658" name="Text Box 154"/>
          <p:cNvSpPr txBox="1">
            <a:spLocks noChangeArrowheads="1"/>
          </p:cNvSpPr>
          <p:nvPr/>
        </p:nvSpPr>
        <p:spPr bwMode="auto">
          <a:xfrm>
            <a:off x="611188" y="2800350"/>
            <a:ext cx="1368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a-IR" b="1">
                <a:solidFill>
                  <a:srgbClr val="CC3300"/>
                </a:solidFill>
                <a:cs typeface="Arial" charset="0"/>
              </a:rPr>
              <a:t>10</a:t>
            </a:r>
            <a:endParaRPr lang="en-US" b="1">
              <a:solidFill>
                <a:srgbClr val="CC3300"/>
              </a:solidFill>
              <a:cs typeface="Arial" charset="0"/>
            </a:endParaRPr>
          </a:p>
        </p:txBody>
      </p:sp>
      <p:sp>
        <p:nvSpPr>
          <p:cNvPr id="149659" name="Text Box 155"/>
          <p:cNvSpPr txBox="1">
            <a:spLocks noChangeArrowheads="1"/>
          </p:cNvSpPr>
          <p:nvPr/>
        </p:nvSpPr>
        <p:spPr bwMode="auto">
          <a:xfrm>
            <a:off x="571472" y="1714488"/>
            <a:ext cx="10080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a-IR" b="1" dirty="0">
                <a:solidFill>
                  <a:srgbClr val="CC3300"/>
                </a:solidFill>
                <a:cs typeface="Arial" charset="0"/>
              </a:rPr>
              <a:t>15</a:t>
            </a:r>
            <a:endParaRPr lang="en-US" b="1" dirty="0">
              <a:solidFill>
                <a:srgbClr val="CC3300"/>
              </a:solidFill>
              <a:cs typeface="Arial" charset="0"/>
            </a:endParaRPr>
          </a:p>
        </p:txBody>
      </p:sp>
      <p:sp>
        <p:nvSpPr>
          <p:cNvPr id="149660" name="Text Box 156"/>
          <p:cNvSpPr txBox="1">
            <a:spLocks noChangeArrowheads="1"/>
          </p:cNvSpPr>
          <p:nvPr/>
        </p:nvSpPr>
        <p:spPr bwMode="auto">
          <a:xfrm>
            <a:off x="642910" y="428604"/>
            <a:ext cx="12239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 b="1" dirty="0">
                <a:solidFill>
                  <a:srgbClr val="CC3300"/>
                </a:solidFill>
                <a:cs typeface="Arial" charset="0"/>
              </a:rPr>
              <a:t>20</a:t>
            </a:r>
            <a:endParaRPr lang="en-US" b="1" dirty="0">
              <a:solidFill>
                <a:srgbClr val="CC3300"/>
              </a:solidFill>
              <a:cs typeface="Arial" charset="0"/>
            </a:endParaRPr>
          </a:p>
        </p:txBody>
      </p:sp>
      <p:sp>
        <p:nvSpPr>
          <p:cNvPr id="149661" name="Line 157"/>
          <p:cNvSpPr>
            <a:spLocks noChangeShapeType="1"/>
          </p:cNvSpPr>
          <p:nvPr/>
        </p:nvSpPr>
        <p:spPr bwMode="auto">
          <a:xfrm flipH="1">
            <a:off x="1187450" y="692150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662" name="Text Box 158"/>
          <p:cNvSpPr txBox="1">
            <a:spLocks noChangeArrowheads="1"/>
          </p:cNvSpPr>
          <p:nvPr/>
        </p:nvSpPr>
        <p:spPr bwMode="auto">
          <a:xfrm>
            <a:off x="1187450" y="5876925"/>
            <a:ext cx="2144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 sz="2400" b="1">
                <a:solidFill>
                  <a:srgbClr val="CC3300"/>
                </a:solidFill>
                <a:cs typeface="Arial" charset="0"/>
              </a:rPr>
              <a:t>دسامبر 1989</a:t>
            </a:r>
            <a:endParaRPr lang="en-US" sz="2400" b="1">
              <a:solidFill>
                <a:srgbClr val="CC3300"/>
              </a:solidFill>
              <a:cs typeface="Arial" charset="0"/>
            </a:endParaRPr>
          </a:p>
        </p:txBody>
      </p:sp>
      <p:sp>
        <p:nvSpPr>
          <p:cNvPr id="149663" name="Text Box 159"/>
          <p:cNvSpPr txBox="1">
            <a:spLocks noChangeArrowheads="1"/>
          </p:cNvSpPr>
          <p:nvPr/>
        </p:nvSpPr>
        <p:spPr bwMode="auto">
          <a:xfrm>
            <a:off x="6372225" y="5876925"/>
            <a:ext cx="2179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a-IR" sz="2400" b="1">
                <a:solidFill>
                  <a:srgbClr val="CC3300"/>
                </a:solidFill>
                <a:cs typeface="Arial" charset="0"/>
              </a:rPr>
              <a:t>ژانویه 1990</a:t>
            </a:r>
            <a:endParaRPr lang="en-US" sz="2400" b="1">
              <a:solidFill>
                <a:srgbClr val="CC3300"/>
              </a:solidFill>
              <a:cs typeface="Arial" charset="0"/>
            </a:endParaRPr>
          </a:p>
        </p:txBody>
      </p:sp>
      <p:sp>
        <p:nvSpPr>
          <p:cNvPr id="149664" name="Text Box 160"/>
          <p:cNvSpPr txBox="1">
            <a:spLocks noChangeArrowheads="1"/>
          </p:cNvSpPr>
          <p:nvPr/>
        </p:nvSpPr>
        <p:spPr bwMode="auto">
          <a:xfrm rot="-5400000">
            <a:off x="-1267926" y="2982383"/>
            <a:ext cx="3476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a-IR" b="1" dirty="0">
                <a:solidFill>
                  <a:srgbClr val="CC3300"/>
                </a:solidFill>
                <a:cs typeface="Arial" charset="0"/>
              </a:rPr>
              <a:t>موارد اسهال</a:t>
            </a:r>
            <a:endParaRPr lang="en-US" b="1" dirty="0">
              <a:solidFill>
                <a:srgbClr val="CC3300"/>
              </a:solidFill>
              <a:cs typeface="Arial" charset="0"/>
            </a:endParaRPr>
          </a:p>
        </p:txBody>
      </p:sp>
      <p:sp>
        <p:nvSpPr>
          <p:cNvPr id="149665" name="Text Box 161"/>
          <p:cNvSpPr txBox="1">
            <a:spLocks noChangeArrowheads="1"/>
          </p:cNvSpPr>
          <p:nvPr/>
        </p:nvSpPr>
        <p:spPr bwMode="auto">
          <a:xfrm>
            <a:off x="1928794" y="3286124"/>
            <a:ext cx="2357454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a-IR" sz="2000" b="1" dirty="0">
                <a:solidFill>
                  <a:srgbClr val="2017DB"/>
                </a:solidFill>
                <a:cs typeface="Arial" charset="0"/>
              </a:rPr>
              <a:t>پوسیدگی لوله اصلی آب</a:t>
            </a:r>
            <a:endParaRPr lang="en-US" sz="2000" b="1" dirty="0">
              <a:solidFill>
                <a:srgbClr val="2017DB"/>
              </a:solidFill>
              <a:cs typeface="Arial" charset="0"/>
            </a:endParaRPr>
          </a:p>
        </p:txBody>
      </p:sp>
      <p:sp>
        <p:nvSpPr>
          <p:cNvPr id="149666" name="Line 162"/>
          <p:cNvSpPr>
            <a:spLocks noChangeShapeType="1"/>
          </p:cNvSpPr>
          <p:nvPr/>
        </p:nvSpPr>
        <p:spPr bwMode="auto">
          <a:xfrm>
            <a:off x="3203575" y="3716338"/>
            <a:ext cx="0" cy="50482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667" name="Text Box 163"/>
          <p:cNvSpPr txBox="1">
            <a:spLocks noChangeArrowheads="1"/>
          </p:cNvSpPr>
          <p:nvPr/>
        </p:nvSpPr>
        <p:spPr bwMode="auto">
          <a:xfrm>
            <a:off x="5214942" y="2643182"/>
            <a:ext cx="1571636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a-IR" sz="2000" b="1" dirty="0">
                <a:solidFill>
                  <a:srgbClr val="2017DB"/>
                </a:solidFill>
                <a:cs typeface="Arial" charset="0"/>
              </a:rPr>
              <a:t>جوشاندن آب</a:t>
            </a:r>
            <a:endParaRPr lang="en-US" sz="2000" b="1" dirty="0">
              <a:solidFill>
                <a:srgbClr val="2017DB"/>
              </a:solidFill>
              <a:cs typeface="Arial" charset="0"/>
            </a:endParaRPr>
          </a:p>
        </p:txBody>
      </p:sp>
      <p:sp>
        <p:nvSpPr>
          <p:cNvPr id="149668" name="Line 164"/>
          <p:cNvSpPr>
            <a:spLocks noChangeShapeType="1"/>
          </p:cNvSpPr>
          <p:nvPr/>
        </p:nvSpPr>
        <p:spPr bwMode="auto">
          <a:xfrm>
            <a:off x="5940425" y="3068638"/>
            <a:ext cx="0" cy="576262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669" name="Text Box 165"/>
          <p:cNvSpPr txBox="1">
            <a:spLocks noChangeArrowheads="1"/>
          </p:cNvSpPr>
          <p:nvPr/>
        </p:nvSpPr>
        <p:spPr bwMode="auto">
          <a:xfrm>
            <a:off x="6858016" y="3860800"/>
            <a:ext cx="160177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a-IR" sz="2000" b="1" dirty="0">
                <a:solidFill>
                  <a:srgbClr val="2017DB"/>
                </a:solidFill>
                <a:cs typeface="Arial" charset="0"/>
              </a:rPr>
              <a:t>کلرینه کردن آب</a:t>
            </a:r>
            <a:endParaRPr lang="en-US" sz="2000" b="1" dirty="0">
              <a:solidFill>
                <a:srgbClr val="2017DB"/>
              </a:solidFill>
              <a:cs typeface="Arial" charset="0"/>
            </a:endParaRPr>
          </a:p>
        </p:txBody>
      </p:sp>
      <p:sp>
        <p:nvSpPr>
          <p:cNvPr id="149670" name="Line 166"/>
          <p:cNvSpPr>
            <a:spLocks noChangeShapeType="1"/>
          </p:cNvSpPr>
          <p:nvPr/>
        </p:nvSpPr>
        <p:spPr bwMode="auto">
          <a:xfrm>
            <a:off x="7667625" y="4221163"/>
            <a:ext cx="0" cy="576262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671" name="Text Box 167"/>
          <p:cNvSpPr txBox="1">
            <a:spLocks noChangeArrowheads="1"/>
          </p:cNvSpPr>
          <p:nvPr/>
        </p:nvSpPr>
        <p:spPr bwMode="auto">
          <a:xfrm>
            <a:off x="4211638" y="423863"/>
            <a:ext cx="4629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a-IR" sz="6000" b="1" dirty="0">
                <a:solidFill>
                  <a:srgbClr val="006600"/>
                </a:solidFill>
              </a:rPr>
              <a:t>تک منبعی مداوم</a:t>
            </a:r>
            <a:endParaRPr lang="en-US" sz="6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9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67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Text Box 2"/>
          <p:cNvSpPr txBox="1">
            <a:spLocks noChangeArrowheads="1"/>
          </p:cNvSpPr>
          <p:nvPr/>
        </p:nvSpPr>
        <p:spPr bwMode="auto">
          <a:xfrm>
            <a:off x="0" y="207963"/>
            <a:ext cx="89646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/>
            <a:r>
              <a:rPr lang="fa-IR" sz="4400" dirty="0">
                <a:solidFill>
                  <a:srgbClr val="CC3300"/>
                </a:solidFill>
                <a:cs typeface="B Nazanin" pitchFamily="2" charset="-78"/>
              </a:rPr>
              <a:t>چند مثال برای همه گیری تک منبعی </a:t>
            </a:r>
            <a:r>
              <a:rPr lang="fa-IR" sz="4400" dirty="0" smtClean="0">
                <a:solidFill>
                  <a:srgbClr val="CC3300"/>
                </a:solidFill>
                <a:cs typeface="B Nazanin" pitchFamily="2" charset="-78"/>
              </a:rPr>
              <a:t>مداوم</a:t>
            </a:r>
            <a:endParaRPr lang="en-US" sz="4400" dirty="0">
              <a:solidFill>
                <a:srgbClr val="CC3300"/>
              </a:solidFill>
              <a:cs typeface="B Nazanin" pitchFamily="2" charset="-78"/>
            </a:endParaRPr>
          </a:p>
        </p:txBody>
      </p:sp>
      <p:sp>
        <p:nvSpPr>
          <p:cNvPr id="150531" name="AutoShape 3"/>
          <p:cNvSpPr>
            <a:spLocks noChangeArrowheads="1"/>
          </p:cNvSpPr>
          <p:nvPr/>
        </p:nvSpPr>
        <p:spPr bwMode="auto">
          <a:xfrm>
            <a:off x="8459788" y="1341438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532" name="AutoShape 4"/>
          <p:cNvSpPr>
            <a:spLocks noChangeArrowheads="1"/>
          </p:cNvSpPr>
          <p:nvPr/>
        </p:nvSpPr>
        <p:spPr bwMode="auto">
          <a:xfrm>
            <a:off x="8459788" y="2133600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533" name="AutoShape 5"/>
          <p:cNvSpPr>
            <a:spLocks noChangeArrowheads="1"/>
          </p:cNvSpPr>
          <p:nvPr/>
        </p:nvSpPr>
        <p:spPr bwMode="auto">
          <a:xfrm>
            <a:off x="8459788" y="2997200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534" name="Text Box 6"/>
          <p:cNvSpPr txBox="1">
            <a:spLocks noChangeArrowheads="1"/>
          </p:cNvSpPr>
          <p:nvPr/>
        </p:nvSpPr>
        <p:spPr bwMode="auto">
          <a:xfrm>
            <a:off x="539750" y="1125538"/>
            <a:ext cx="79406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4400" dirty="0">
                <a:cs typeface="B Nazanin" pitchFamily="2" charset="-78"/>
              </a:rPr>
              <a:t>آلودگی آب یک چاه.</a:t>
            </a:r>
            <a:endParaRPr lang="en-US" sz="4400" dirty="0">
              <a:cs typeface="B Nazanin" pitchFamily="2" charset="-78"/>
            </a:endParaRPr>
          </a:p>
        </p:txBody>
      </p:sp>
      <p:sp>
        <p:nvSpPr>
          <p:cNvPr id="150535" name="Text Box 7"/>
          <p:cNvSpPr txBox="1">
            <a:spLocks noChangeArrowheads="1"/>
          </p:cNvSpPr>
          <p:nvPr/>
        </p:nvSpPr>
        <p:spPr bwMode="auto">
          <a:xfrm>
            <a:off x="0" y="1989138"/>
            <a:ext cx="84089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4400">
                <a:cs typeface="B Nazanin" pitchFamily="2" charset="-78"/>
              </a:rPr>
              <a:t>انتقال بیماری از یک فرد ناقل (مثل سوزاک).</a:t>
            </a:r>
            <a:endParaRPr lang="en-US" sz="4400">
              <a:cs typeface="B Nazanin" pitchFamily="2" charset="-78"/>
            </a:endParaRPr>
          </a:p>
        </p:txBody>
      </p:sp>
      <p:sp>
        <p:nvSpPr>
          <p:cNvPr id="150536" name="Text Box 8"/>
          <p:cNvSpPr txBox="1">
            <a:spLocks noChangeArrowheads="1"/>
          </p:cNvSpPr>
          <p:nvPr/>
        </p:nvSpPr>
        <p:spPr bwMode="auto">
          <a:xfrm>
            <a:off x="-541338" y="2873375"/>
            <a:ext cx="89503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4400">
                <a:cs typeface="B Nazanin" pitchFamily="2" charset="-78"/>
              </a:rPr>
              <a:t>واکسن آلوده ای که در سطح کشور توزیع شده.</a:t>
            </a:r>
            <a:endParaRPr lang="en-US" sz="4400">
              <a:cs typeface="B Nazanin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ext Box 2"/>
          <p:cNvSpPr txBox="1">
            <a:spLocks noChangeArrowheads="1"/>
          </p:cNvSpPr>
          <p:nvPr/>
        </p:nvSpPr>
        <p:spPr bwMode="auto">
          <a:xfrm>
            <a:off x="285720" y="642918"/>
            <a:ext cx="86423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/>
            <a:r>
              <a:rPr lang="fa-IR" sz="3200" dirty="0">
                <a:solidFill>
                  <a:srgbClr val="FF0000"/>
                </a:solidFill>
              </a:rPr>
              <a:t>ویژگی های همه گیری پیشرونده </a:t>
            </a:r>
            <a:r>
              <a:rPr lang="en-US" sz="3200" dirty="0">
                <a:solidFill>
                  <a:srgbClr val="FF0000"/>
                </a:solidFill>
              </a:rPr>
              <a:t>(Propagated Epidemic) </a:t>
            </a:r>
            <a:r>
              <a:rPr lang="fa-IR" sz="3200" dirty="0">
                <a:solidFill>
                  <a:srgbClr val="FF0000"/>
                </a:solidFill>
              </a:rPr>
              <a:t>: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51555" name="AutoShape 3"/>
          <p:cNvSpPr>
            <a:spLocks noChangeArrowheads="1"/>
          </p:cNvSpPr>
          <p:nvPr/>
        </p:nvSpPr>
        <p:spPr bwMode="auto">
          <a:xfrm>
            <a:off x="8459788" y="2060575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56" name="AutoShape 4"/>
          <p:cNvSpPr>
            <a:spLocks noChangeArrowheads="1"/>
          </p:cNvSpPr>
          <p:nvPr/>
        </p:nvSpPr>
        <p:spPr bwMode="auto">
          <a:xfrm>
            <a:off x="8459788" y="2708275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57" name="AutoShape 5"/>
          <p:cNvSpPr>
            <a:spLocks noChangeArrowheads="1"/>
          </p:cNvSpPr>
          <p:nvPr/>
        </p:nvSpPr>
        <p:spPr bwMode="auto">
          <a:xfrm>
            <a:off x="8459788" y="3860800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58" name="AutoShape 6"/>
          <p:cNvSpPr>
            <a:spLocks noChangeArrowheads="1"/>
          </p:cNvSpPr>
          <p:nvPr/>
        </p:nvSpPr>
        <p:spPr bwMode="auto">
          <a:xfrm>
            <a:off x="8459788" y="5084763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59" name="AutoShape 7"/>
          <p:cNvSpPr>
            <a:spLocks noChangeArrowheads="1"/>
          </p:cNvSpPr>
          <p:nvPr/>
        </p:nvSpPr>
        <p:spPr bwMode="auto">
          <a:xfrm>
            <a:off x="8459788" y="5734050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1003156" y="1916113"/>
            <a:ext cx="74058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fa-IR" sz="2800" dirty="0"/>
              <a:t>این همه گیری غالبا منشا عفونی دارد.</a:t>
            </a:r>
            <a:endParaRPr lang="en-US" sz="2800" dirty="0"/>
          </a:p>
        </p:txBody>
      </p:sp>
      <p:sp>
        <p:nvSpPr>
          <p:cNvPr id="151561" name="Text Box 9"/>
          <p:cNvSpPr txBox="1">
            <a:spLocks noChangeArrowheads="1"/>
          </p:cNvSpPr>
          <p:nvPr/>
        </p:nvSpPr>
        <p:spPr bwMode="auto">
          <a:xfrm>
            <a:off x="637852" y="2492375"/>
            <a:ext cx="77711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fa-IR" sz="2800" dirty="0"/>
              <a:t>در جامعه ای ایجاد می شود که افراد آن جامعه نسبت به بیماری مورد نظر ایمن نیستند.</a:t>
            </a:r>
            <a:endParaRPr lang="en-US" sz="2800" dirty="0"/>
          </a:p>
        </p:txBody>
      </p:sp>
      <p:sp>
        <p:nvSpPr>
          <p:cNvPr id="151562" name="Text Box 10"/>
          <p:cNvSpPr txBox="1">
            <a:spLocks noChangeArrowheads="1"/>
          </p:cNvSpPr>
          <p:nvPr/>
        </p:nvSpPr>
        <p:spPr bwMode="auto">
          <a:xfrm>
            <a:off x="-1" y="3716338"/>
            <a:ext cx="83359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fa-IR" sz="2800"/>
              <a:t>افراد سالم آنقدر مبتلا می شوند که شمار افراد مستعد،خاتمه یافته و آن ها نیز ایمن گردند.</a:t>
            </a:r>
            <a:endParaRPr lang="en-US" sz="2800"/>
          </a:p>
        </p:txBody>
      </p:sp>
      <p:sp>
        <p:nvSpPr>
          <p:cNvPr id="151563" name="Text Box 11"/>
          <p:cNvSpPr txBox="1">
            <a:spLocks noChangeArrowheads="1"/>
          </p:cNvSpPr>
          <p:nvPr/>
        </p:nvSpPr>
        <p:spPr bwMode="auto">
          <a:xfrm>
            <a:off x="632313" y="4941888"/>
            <a:ext cx="77036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fa-IR" sz="2800"/>
              <a:t>دوره ی این همه گیری خیلی طولانی تر از انواع دیگر است.</a:t>
            </a:r>
            <a:endParaRPr lang="en-US" sz="2800"/>
          </a:p>
        </p:txBody>
      </p:sp>
      <p:sp>
        <p:nvSpPr>
          <p:cNvPr id="151564" name="Text Box 12"/>
          <p:cNvSpPr txBox="1">
            <a:spLocks noChangeArrowheads="1"/>
          </p:cNvSpPr>
          <p:nvPr/>
        </p:nvSpPr>
        <p:spPr bwMode="auto">
          <a:xfrm>
            <a:off x="632313" y="5589588"/>
            <a:ext cx="77036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fa-IR" sz="2800"/>
              <a:t>انتقال یا از شخص به شخص یا از ناقلین بند پا و یا به وسیله ی مخازن حیوانی صورت می گیرد.</a:t>
            </a:r>
            <a:endParaRPr 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ChangeArrowheads="1"/>
          </p:cNvSpPr>
          <p:nvPr/>
        </p:nvSpPr>
        <p:spPr bwMode="auto">
          <a:xfrm>
            <a:off x="250825" y="1412875"/>
            <a:ext cx="8713788" cy="360045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79" name="Line 3"/>
          <p:cNvSpPr>
            <a:spLocks noChangeShapeType="1"/>
          </p:cNvSpPr>
          <p:nvPr/>
        </p:nvSpPr>
        <p:spPr bwMode="auto">
          <a:xfrm>
            <a:off x="3276600" y="1412875"/>
            <a:ext cx="0" cy="360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580" name="Line 4"/>
          <p:cNvSpPr>
            <a:spLocks noChangeShapeType="1"/>
          </p:cNvSpPr>
          <p:nvPr/>
        </p:nvSpPr>
        <p:spPr bwMode="auto">
          <a:xfrm>
            <a:off x="6156325" y="1412875"/>
            <a:ext cx="0" cy="360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581" name="Line 5"/>
          <p:cNvSpPr>
            <a:spLocks noChangeShapeType="1"/>
          </p:cNvSpPr>
          <p:nvPr/>
        </p:nvSpPr>
        <p:spPr bwMode="auto">
          <a:xfrm>
            <a:off x="250825" y="1916113"/>
            <a:ext cx="87137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582" name="Text Box 6"/>
          <p:cNvSpPr txBox="1">
            <a:spLocks noChangeArrowheads="1"/>
          </p:cNvSpPr>
          <p:nvPr/>
        </p:nvSpPr>
        <p:spPr bwMode="auto">
          <a:xfrm>
            <a:off x="179388" y="1341438"/>
            <a:ext cx="2663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a-IR" sz="3200" b="1"/>
              <a:t>آغاز همه گیری</a:t>
            </a:r>
            <a:endParaRPr lang="en-US" sz="3200" b="1"/>
          </a:p>
        </p:txBody>
      </p:sp>
      <p:sp>
        <p:nvSpPr>
          <p:cNvPr id="152583" name="Text Box 7"/>
          <p:cNvSpPr txBox="1">
            <a:spLocks noChangeArrowheads="1"/>
          </p:cNvSpPr>
          <p:nvPr/>
        </p:nvSpPr>
        <p:spPr bwMode="auto">
          <a:xfrm>
            <a:off x="2700338" y="1341438"/>
            <a:ext cx="3095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a-IR" sz="3200" b="1"/>
              <a:t>اوج همه گیری</a:t>
            </a:r>
            <a:endParaRPr lang="en-US" sz="3200" b="1"/>
          </a:p>
        </p:txBody>
      </p:sp>
      <p:sp>
        <p:nvSpPr>
          <p:cNvPr id="152584" name="Text Box 8"/>
          <p:cNvSpPr txBox="1">
            <a:spLocks noChangeArrowheads="1"/>
          </p:cNvSpPr>
          <p:nvPr/>
        </p:nvSpPr>
        <p:spPr bwMode="auto">
          <a:xfrm>
            <a:off x="4427538" y="1341438"/>
            <a:ext cx="43211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a-IR" sz="3200" b="1"/>
              <a:t>پایان همه گیری</a:t>
            </a:r>
            <a:endParaRPr lang="en-US" sz="3200" b="1"/>
          </a:p>
        </p:txBody>
      </p:sp>
      <p:sp>
        <p:nvSpPr>
          <p:cNvPr id="152585" name="Oval 9"/>
          <p:cNvSpPr>
            <a:spLocks noChangeArrowheads="1"/>
          </p:cNvSpPr>
          <p:nvPr/>
        </p:nvSpPr>
        <p:spPr bwMode="auto">
          <a:xfrm>
            <a:off x="1042988" y="3357563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86" name="Oval 10"/>
          <p:cNvSpPr>
            <a:spLocks noChangeArrowheads="1"/>
          </p:cNvSpPr>
          <p:nvPr/>
        </p:nvSpPr>
        <p:spPr bwMode="auto">
          <a:xfrm>
            <a:off x="539750" y="3357563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87" name="Oval 11"/>
          <p:cNvSpPr>
            <a:spLocks noChangeArrowheads="1"/>
          </p:cNvSpPr>
          <p:nvPr/>
        </p:nvSpPr>
        <p:spPr bwMode="auto">
          <a:xfrm>
            <a:off x="1042988" y="3716338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88" name="Oval 12"/>
          <p:cNvSpPr>
            <a:spLocks noChangeArrowheads="1"/>
          </p:cNvSpPr>
          <p:nvPr/>
        </p:nvSpPr>
        <p:spPr bwMode="auto">
          <a:xfrm>
            <a:off x="1042988" y="29972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89" name="Oval 13"/>
          <p:cNvSpPr>
            <a:spLocks noChangeArrowheads="1"/>
          </p:cNvSpPr>
          <p:nvPr/>
        </p:nvSpPr>
        <p:spPr bwMode="auto">
          <a:xfrm>
            <a:off x="1619250" y="4437063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90" name="Oval 14"/>
          <p:cNvSpPr>
            <a:spLocks noChangeArrowheads="1"/>
          </p:cNvSpPr>
          <p:nvPr/>
        </p:nvSpPr>
        <p:spPr bwMode="auto">
          <a:xfrm>
            <a:off x="1619250" y="3789363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91" name="Oval 15"/>
          <p:cNvSpPr>
            <a:spLocks noChangeArrowheads="1"/>
          </p:cNvSpPr>
          <p:nvPr/>
        </p:nvSpPr>
        <p:spPr bwMode="auto">
          <a:xfrm>
            <a:off x="1619250" y="3357563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92" name="Oval 16"/>
          <p:cNvSpPr>
            <a:spLocks noChangeArrowheads="1"/>
          </p:cNvSpPr>
          <p:nvPr/>
        </p:nvSpPr>
        <p:spPr bwMode="auto">
          <a:xfrm>
            <a:off x="1619250" y="3068638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93" name="Oval 17"/>
          <p:cNvSpPr>
            <a:spLocks noChangeArrowheads="1"/>
          </p:cNvSpPr>
          <p:nvPr/>
        </p:nvSpPr>
        <p:spPr bwMode="auto">
          <a:xfrm>
            <a:off x="1619250" y="2708275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94" name="Oval 18"/>
          <p:cNvSpPr>
            <a:spLocks noChangeArrowheads="1"/>
          </p:cNvSpPr>
          <p:nvPr/>
        </p:nvSpPr>
        <p:spPr bwMode="auto">
          <a:xfrm>
            <a:off x="1619250" y="2276475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95" name="Oval 19"/>
          <p:cNvSpPr>
            <a:spLocks noChangeArrowheads="1"/>
          </p:cNvSpPr>
          <p:nvPr/>
        </p:nvSpPr>
        <p:spPr bwMode="auto">
          <a:xfrm>
            <a:off x="2411413" y="4797425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96" name="Oval 20"/>
          <p:cNvSpPr>
            <a:spLocks noChangeArrowheads="1"/>
          </p:cNvSpPr>
          <p:nvPr/>
        </p:nvSpPr>
        <p:spPr bwMode="auto">
          <a:xfrm>
            <a:off x="2411413" y="2060575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97" name="Oval 21"/>
          <p:cNvSpPr>
            <a:spLocks noChangeArrowheads="1"/>
          </p:cNvSpPr>
          <p:nvPr/>
        </p:nvSpPr>
        <p:spPr bwMode="auto">
          <a:xfrm>
            <a:off x="2411413" y="29972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98" name="Oval 22"/>
          <p:cNvSpPr>
            <a:spLocks noChangeArrowheads="1"/>
          </p:cNvSpPr>
          <p:nvPr/>
        </p:nvSpPr>
        <p:spPr bwMode="auto">
          <a:xfrm>
            <a:off x="2411413" y="3860800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99" name="Oval 23"/>
          <p:cNvSpPr>
            <a:spLocks noChangeArrowheads="1"/>
          </p:cNvSpPr>
          <p:nvPr/>
        </p:nvSpPr>
        <p:spPr bwMode="auto">
          <a:xfrm>
            <a:off x="2411413" y="45085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0" name="Oval 24"/>
          <p:cNvSpPr>
            <a:spLocks noChangeArrowheads="1"/>
          </p:cNvSpPr>
          <p:nvPr/>
        </p:nvSpPr>
        <p:spPr bwMode="auto">
          <a:xfrm>
            <a:off x="2411413" y="4149725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1" name="Oval 25"/>
          <p:cNvSpPr>
            <a:spLocks noChangeArrowheads="1"/>
          </p:cNvSpPr>
          <p:nvPr/>
        </p:nvSpPr>
        <p:spPr bwMode="auto">
          <a:xfrm>
            <a:off x="3635375" y="4149725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2" name="Oval 26"/>
          <p:cNvSpPr>
            <a:spLocks noChangeArrowheads="1"/>
          </p:cNvSpPr>
          <p:nvPr/>
        </p:nvSpPr>
        <p:spPr bwMode="auto">
          <a:xfrm>
            <a:off x="2411413" y="3357563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3" name="Oval 27"/>
          <p:cNvSpPr>
            <a:spLocks noChangeArrowheads="1"/>
          </p:cNvSpPr>
          <p:nvPr/>
        </p:nvSpPr>
        <p:spPr bwMode="auto">
          <a:xfrm>
            <a:off x="2411413" y="2636838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4" name="Oval 28"/>
          <p:cNvSpPr>
            <a:spLocks noChangeArrowheads="1"/>
          </p:cNvSpPr>
          <p:nvPr/>
        </p:nvSpPr>
        <p:spPr bwMode="auto">
          <a:xfrm>
            <a:off x="2411413" y="23495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5" name="Oval 29"/>
          <p:cNvSpPr>
            <a:spLocks noChangeArrowheads="1"/>
          </p:cNvSpPr>
          <p:nvPr/>
        </p:nvSpPr>
        <p:spPr bwMode="auto">
          <a:xfrm>
            <a:off x="3635375" y="4797425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6" name="Oval 30"/>
          <p:cNvSpPr>
            <a:spLocks noChangeArrowheads="1"/>
          </p:cNvSpPr>
          <p:nvPr/>
        </p:nvSpPr>
        <p:spPr bwMode="auto">
          <a:xfrm>
            <a:off x="3635375" y="2060575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7" name="Oval 31"/>
          <p:cNvSpPr>
            <a:spLocks noChangeArrowheads="1"/>
          </p:cNvSpPr>
          <p:nvPr/>
        </p:nvSpPr>
        <p:spPr bwMode="auto">
          <a:xfrm>
            <a:off x="3635375" y="3357563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8" name="Oval 32"/>
          <p:cNvSpPr>
            <a:spLocks noChangeArrowheads="1"/>
          </p:cNvSpPr>
          <p:nvPr/>
        </p:nvSpPr>
        <p:spPr bwMode="auto">
          <a:xfrm>
            <a:off x="3635375" y="45085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9" name="Oval 33"/>
          <p:cNvSpPr>
            <a:spLocks noChangeArrowheads="1"/>
          </p:cNvSpPr>
          <p:nvPr/>
        </p:nvSpPr>
        <p:spPr bwMode="auto">
          <a:xfrm>
            <a:off x="4284663" y="2997200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10" name="Oval 34"/>
          <p:cNvSpPr>
            <a:spLocks noChangeArrowheads="1"/>
          </p:cNvSpPr>
          <p:nvPr/>
        </p:nvSpPr>
        <p:spPr bwMode="auto">
          <a:xfrm>
            <a:off x="4284663" y="32131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11" name="Oval 35"/>
          <p:cNvSpPr>
            <a:spLocks noChangeArrowheads="1"/>
          </p:cNvSpPr>
          <p:nvPr/>
        </p:nvSpPr>
        <p:spPr bwMode="auto">
          <a:xfrm>
            <a:off x="3635375" y="2276475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12" name="Oval 36"/>
          <p:cNvSpPr>
            <a:spLocks noChangeArrowheads="1"/>
          </p:cNvSpPr>
          <p:nvPr/>
        </p:nvSpPr>
        <p:spPr bwMode="auto">
          <a:xfrm>
            <a:off x="3635375" y="25654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13" name="Oval 37"/>
          <p:cNvSpPr>
            <a:spLocks noChangeArrowheads="1"/>
          </p:cNvSpPr>
          <p:nvPr/>
        </p:nvSpPr>
        <p:spPr bwMode="auto">
          <a:xfrm>
            <a:off x="3635375" y="2852738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14" name="Oval 38"/>
          <p:cNvSpPr>
            <a:spLocks noChangeArrowheads="1"/>
          </p:cNvSpPr>
          <p:nvPr/>
        </p:nvSpPr>
        <p:spPr bwMode="auto">
          <a:xfrm>
            <a:off x="3635375" y="3141663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15" name="Oval 39"/>
          <p:cNvSpPr>
            <a:spLocks noChangeArrowheads="1"/>
          </p:cNvSpPr>
          <p:nvPr/>
        </p:nvSpPr>
        <p:spPr bwMode="auto">
          <a:xfrm>
            <a:off x="3635375" y="3716338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16" name="Oval 40"/>
          <p:cNvSpPr>
            <a:spLocks noChangeArrowheads="1"/>
          </p:cNvSpPr>
          <p:nvPr/>
        </p:nvSpPr>
        <p:spPr bwMode="auto">
          <a:xfrm>
            <a:off x="4284663" y="34290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17" name="Oval 41"/>
          <p:cNvSpPr>
            <a:spLocks noChangeArrowheads="1"/>
          </p:cNvSpPr>
          <p:nvPr/>
        </p:nvSpPr>
        <p:spPr bwMode="auto">
          <a:xfrm>
            <a:off x="4284663" y="3789363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18" name="Oval 42"/>
          <p:cNvSpPr>
            <a:spLocks noChangeArrowheads="1"/>
          </p:cNvSpPr>
          <p:nvPr/>
        </p:nvSpPr>
        <p:spPr bwMode="auto">
          <a:xfrm>
            <a:off x="4284663" y="40767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19" name="Oval 43"/>
          <p:cNvSpPr>
            <a:spLocks noChangeArrowheads="1"/>
          </p:cNvSpPr>
          <p:nvPr/>
        </p:nvSpPr>
        <p:spPr bwMode="auto">
          <a:xfrm>
            <a:off x="4284663" y="4292600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20" name="Oval 44"/>
          <p:cNvSpPr>
            <a:spLocks noChangeArrowheads="1"/>
          </p:cNvSpPr>
          <p:nvPr/>
        </p:nvSpPr>
        <p:spPr bwMode="auto">
          <a:xfrm>
            <a:off x="4284663" y="45085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21" name="Oval 45"/>
          <p:cNvSpPr>
            <a:spLocks noChangeArrowheads="1"/>
          </p:cNvSpPr>
          <p:nvPr/>
        </p:nvSpPr>
        <p:spPr bwMode="auto">
          <a:xfrm>
            <a:off x="4284663" y="4797425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22" name="Oval 46"/>
          <p:cNvSpPr>
            <a:spLocks noChangeArrowheads="1"/>
          </p:cNvSpPr>
          <p:nvPr/>
        </p:nvSpPr>
        <p:spPr bwMode="auto">
          <a:xfrm>
            <a:off x="4284663" y="27813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23" name="Oval 47"/>
          <p:cNvSpPr>
            <a:spLocks noChangeArrowheads="1"/>
          </p:cNvSpPr>
          <p:nvPr/>
        </p:nvSpPr>
        <p:spPr bwMode="auto">
          <a:xfrm>
            <a:off x="4284663" y="2492375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24" name="Oval 48"/>
          <p:cNvSpPr>
            <a:spLocks noChangeArrowheads="1"/>
          </p:cNvSpPr>
          <p:nvPr/>
        </p:nvSpPr>
        <p:spPr bwMode="auto">
          <a:xfrm>
            <a:off x="4284663" y="2276475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25" name="Oval 49"/>
          <p:cNvSpPr>
            <a:spLocks noChangeArrowheads="1"/>
          </p:cNvSpPr>
          <p:nvPr/>
        </p:nvSpPr>
        <p:spPr bwMode="auto">
          <a:xfrm>
            <a:off x="4284663" y="2060575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26" name="Oval 50"/>
          <p:cNvSpPr>
            <a:spLocks noChangeArrowheads="1"/>
          </p:cNvSpPr>
          <p:nvPr/>
        </p:nvSpPr>
        <p:spPr bwMode="auto">
          <a:xfrm>
            <a:off x="4859338" y="3213100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27" name="Oval 51"/>
          <p:cNvSpPr>
            <a:spLocks noChangeArrowheads="1"/>
          </p:cNvSpPr>
          <p:nvPr/>
        </p:nvSpPr>
        <p:spPr bwMode="auto">
          <a:xfrm>
            <a:off x="4859338" y="34290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28" name="Oval 52"/>
          <p:cNvSpPr>
            <a:spLocks noChangeArrowheads="1"/>
          </p:cNvSpPr>
          <p:nvPr/>
        </p:nvSpPr>
        <p:spPr bwMode="auto">
          <a:xfrm>
            <a:off x="4859338" y="3789363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152629" name="Oval 53"/>
          <p:cNvSpPr>
            <a:spLocks noChangeArrowheads="1"/>
          </p:cNvSpPr>
          <p:nvPr/>
        </p:nvSpPr>
        <p:spPr bwMode="auto">
          <a:xfrm>
            <a:off x="4859338" y="40767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30" name="Oval 54"/>
          <p:cNvSpPr>
            <a:spLocks noChangeArrowheads="1"/>
          </p:cNvSpPr>
          <p:nvPr/>
        </p:nvSpPr>
        <p:spPr bwMode="auto">
          <a:xfrm>
            <a:off x="4859338" y="4365625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31" name="Oval 55"/>
          <p:cNvSpPr>
            <a:spLocks noChangeArrowheads="1"/>
          </p:cNvSpPr>
          <p:nvPr/>
        </p:nvSpPr>
        <p:spPr bwMode="auto">
          <a:xfrm>
            <a:off x="4859338" y="4581525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32" name="Oval 56"/>
          <p:cNvSpPr>
            <a:spLocks noChangeArrowheads="1"/>
          </p:cNvSpPr>
          <p:nvPr/>
        </p:nvSpPr>
        <p:spPr bwMode="auto">
          <a:xfrm>
            <a:off x="4859338" y="4797425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33" name="Oval 57"/>
          <p:cNvSpPr>
            <a:spLocks noChangeArrowheads="1"/>
          </p:cNvSpPr>
          <p:nvPr/>
        </p:nvSpPr>
        <p:spPr bwMode="auto">
          <a:xfrm>
            <a:off x="4859338" y="29972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34" name="Oval 58"/>
          <p:cNvSpPr>
            <a:spLocks noChangeArrowheads="1"/>
          </p:cNvSpPr>
          <p:nvPr/>
        </p:nvSpPr>
        <p:spPr bwMode="auto">
          <a:xfrm>
            <a:off x="4859338" y="2708275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35" name="Oval 59"/>
          <p:cNvSpPr>
            <a:spLocks noChangeArrowheads="1"/>
          </p:cNvSpPr>
          <p:nvPr/>
        </p:nvSpPr>
        <p:spPr bwMode="auto">
          <a:xfrm>
            <a:off x="4859338" y="2492375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36" name="Oval 60"/>
          <p:cNvSpPr>
            <a:spLocks noChangeArrowheads="1"/>
          </p:cNvSpPr>
          <p:nvPr/>
        </p:nvSpPr>
        <p:spPr bwMode="auto">
          <a:xfrm>
            <a:off x="4859338" y="2276475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37" name="Oval 61"/>
          <p:cNvSpPr>
            <a:spLocks noChangeArrowheads="1"/>
          </p:cNvSpPr>
          <p:nvPr/>
        </p:nvSpPr>
        <p:spPr bwMode="auto">
          <a:xfrm>
            <a:off x="5508625" y="45085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38" name="Oval 62"/>
          <p:cNvSpPr>
            <a:spLocks noChangeArrowheads="1"/>
          </p:cNvSpPr>
          <p:nvPr/>
        </p:nvSpPr>
        <p:spPr bwMode="auto">
          <a:xfrm>
            <a:off x="5508625" y="4797425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39" name="Oval 63"/>
          <p:cNvSpPr>
            <a:spLocks noChangeArrowheads="1"/>
          </p:cNvSpPr>
          <p:nvPr/>
        </p:nvSpPr>
        <p:spPr bwMode="auto">
          <a:xfrm>
            <a:off x="4859338" y="2060575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40" name="Oval 64"/>
          <p:cNvSpPr>
            <a:spLocks noChangeArrowheads="1"/>
          </p:cNvSpPr>
          <p:nvPr/>
        </p:nvSpPr>
        <p:spPr bwMode="auto">
          <a:xfrm>
            <a:off x="5508625" y="34290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41" name="Oval 65"/>
          <p:cNvSpPr>
            <a:spLocks noChangeArrowheads="1"/>
          </p:cNvSpPr>
          <p:nvPr/>
        </p:nvSpPr>
        <p:spPr bwMode="auto">
          <a:xfrm>
            <a:off x="5508625" y="38608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42" name="Oval 66"/>
          <p:cNvSpPr>
            <a:spLocks noChangeArrowheads="1"/>
          </p:cNvSpPr>
          <p:nvPr/>
        </p:nvSpPr>
        <p:spPr bwMode="auto">
          <a:xfrm>
            <a:off x="5508625" y="4076700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43" name="Oval 67"/>
          <p:cNvSpPr>
            <a:spLocks noChangeArrowheads="1"/>
          </p:cNvSpPr>
          <p:nvPr/>
        </p:nvSpPr>
        <p:spPr bwMode="auto">
          <a:xfrm>
            <a:off x="5508625" y="42926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44" name="Oval 68"/>
          <p:cNvSpPr>
            <a:spLocks noChangeArrowheads="1"/>
          </p:cNvSpPr>
          <p:nvPr/>
        </p:nvSpPr>
        <p:spPr bwMode="auto">
          <a:xfrm>
            <a:off x="6516688" y="3933825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45" name="Oval 69"/>
          <p:cNvSpPr>
            <a:spLocks noChangeArrowheads="1"/>
          </p:cNvSpPr>
          <p:nvPr/>
        </p:nvSpPr>
        <p:spPr bwMode="auto">
          <a:xfrm>
            <a:off x="6516688" y="4221163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46" name="Oval 70"/>
          <p:cNvSpPr>
            <a:spLocks noChangeArrowheads="1"/>
          </p:cNvSpPr>
          <p:nvPr/>
        </p:nvSpPr>
        <p:spPr bwMode="auto">
          <a:xfrm>
            <a:off x="6516688" y="45085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47" name="Oval 71"/>
          <p:cNvSpPr>
            <a:spLocks noChangeArrowheads="1"/>
          </p:cNvSpPr>
          <p:nvPr/>
        </p:nvSpPr>
        <p:spPr bwMode="auto">
          <a:xfrm>
            <a:off x="6516688" y="4724400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48" name="Oval 72"/>
          <p:cNvSpPr>
            <a:spLocks noChangeArrowheads="1"/>
          </p:cNvSpPr>
          <p:nvPr/>
        </p:nvSpPr>
        <p:spPr bwMode="auto">
          <a:xfrm>
            <a:off x="5508625" y="2060575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49" name="Oval 73"/>
          <p:cNvSpPr>
            <a:spLocks noChangeArrowheads="1"/>
          </p:cNvSpPr>
          <p:nvPr/>
        </p:nvSpPr>
        <p:spPr bwMode="auto">
          <a:xfrm>
            <a:off x="5508625" y="2276475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50" name="Oval 74"/>
          <p:cNvSpPr>
            <a:spLocks noChangeArrowheads="1"/>
          </p:cNvSpPr>
          <p:nvPr/>
        </p:nvSpPr>
        <p:spPr bwMode="auto">
          <a:xfrm>
            <a:off x="5508625" y="2492375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51" name="Oval 75"/>
          <p:cNvSpPr>
            <a:spLocks noChangeArrowheads="1"/>
          </p:cNvSpPr>
          <p:nvPr/>
        </p:nvSpPr>
        <p:spPr bwMode="auto">
          <a:xfrm>
            <a:off x="5508625" y="27813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52" name="Oval 76"/>
          <p:cNvSpPr>
            <a:spLocks noChangeArrowheads="1"/>
          </p:cNvSpPr>
          <p:nvPr/>
        </p:nvSpPr>
        <p:spPr bwMode="auto">
          <a:xfrm>
            <a:off x="5508625" y="2997200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53" name="Oval 77"/>
          <p:cNvSpPr>
            <a:spLocks noChangeArrowheads="1"/>
          </p:cNvSpPr>
          <p:nvPr/>
        </p:nvSpPr>
        <p:spPr bwMode="auto">
          <a:xfrm>
            <a:off x="5508625" y="32131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54" name="Oval 78"/>
          <p:cNvSpPr>
            <a:spLocks noChangeArrowheads="1"/>
          </p:cNvSpPr>
          <p:nvPr/>
        </p:nvSpPr>
        <p:spPr bwMode="auto">
          <a:xfrm>
            <a:off x="7235825" y="36449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55" name="Oval 79"/>
          <p:cNvSpPr>
            <a:spLocks noChangeArrowheads="1"/>
          </p:cNvSpPr>
          <p:nvPr/>
        </p:nvSpPr>
        <p:spPr bwMode="auto">
          <a:xfrm>
            <a:off x="7235825" y="4005263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56" name="Oval 80"/>
          <p:cNvSpPr>
            <a:spLocks noChangeArrowheads="1"/>
          </p:cNvSpPr>
          <p:nvPr/>
        </p:nvSpPr>
        <p:spPr bwMode="auto">
          <a:xfrm>
            <a:off x="7235825" y="4365625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57" name="Oval 81"/>
          <p:cNvSpPr>
            <a:spLocks noChangeArrowheads="1"/>
          </p:cNvSpPr>
          <p:nvPr/>
        </p:nvSpPr>
        <p:spPr bwMode="auto">
          <a:xfrm>
            <a:off x="7308850" y="47244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58" name="Oval 82"/>
          <p:cNvSpPr>
            <a:spLocks noChangeArrowheads="1"/>
          </p:cNvSpPr>
          <p:nvPr/>
        </p:nvSpPr>
        <p:spPr bwMode="auto">
          <a:xfrm>
            <a:off x="6516688" y="2133600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59" name="Oval 83"/>
          <p:cNvSpPr>
            <a:spLocks noChangeArrowheads="1"/>
          </p:cNvSpPr>
          <p:nvPr/>
        </p:nvSpPr>
        <p:spPr bwMode="auto">
          <a:xfrm>
            <a:off x="6516688" y="2420938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60" name="Oval 84"/>
          <p:cNvSpPr>
            <a:spLocks noChangeArrowheads="1"/>
          </p:cNvSpPr>
          <p:nvPr/>
        </p:nvSpPr>
        <p:spPr bwMode="auto">
          <a:xfrm>
            <a:off x="6516688" y="2708275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61" name="Oval 85"/>
          <p:cNvSpPr>
            <a:spLocks noChangeArrowheads="1"/>
          </p:cNvSpPr>
          <p:nvPr/>
        </p:nvSpPr>
        <p:spPr bwMode="auto">
          <a:xfrm>
            <a:off x="6516688" y="29972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62" name="Oval 86"/>
          <p:cNvSpPr>
            <a:spLocks noChangeArrowheads="1"/>
          </p:cNvSpPr>
          <p:nvPr/>
        </p:nvSpPr>
        <p:spPr bwMode="auto">
          <a:xfrm>
            <a:off x="6516688" y="3213100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63" name="Oval 87"/>
          <p:cNvSpPr>
            <a:spLocks noChangeArrowheads="1"/>
          </p:cNvSpPr>
          <p:nvPr/>
        </p:nvSpPr>
        <p:spPr bwMode="auto">
          <a:xfrm>
            <a:off x="6516688" y="34290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64" name="Oval 88"/>
          <p:cNvSpPr>
            <a:spLocks noChangeArrowheads="1"/>
          </p:cNvSpPr>
          <p:nvPr/>
        </p:nvSpPr>
        <p:spPr bwMode="auto">
          <a:xfrm>
            <a:off x="7885113" y="3284538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65" name="Oval 89"/>
          <p:cNvSpPr>
            <a:spLocks noChangeArrowheads="1"/>
          </p:cNvSpPr>
          <p:nvPr/>
        </p:nvSpPr>
        <p:spPr bwMode="auto">
          <a:xfrm>
            <a:off x="7885113" y="3644900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66" name="Oval 90"/>
          <p:cNvSpPr>
            <a:spLocks noChangeArrowheads="1"/>
          </p:cNvSpPr>
          <p:nvPr/>
        </p:nvSpPr>
        <p:spPr bwMode="auto">
          <a:xfrm>
            <a:off x="7885113" y="4005263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67" name="Oval 91"/>
          <p:cNvSpPr>
            <a:spLocks noChangeArrowheads="1"/>
          </p:cNvSpPr>
          <p:nvPr/>
        </p:nvSpPr>
        <p:spPr bwMode="auto">
          <a:xfrm>
            <a:off x="7885113" y="4292600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68" name="Oval 92"/>
          <p:cNvSpPr>
            <a:spLocks noChangeArrowheads="1"/>
          </p:cNvSpPr>
          <p:nvPr/>
        </p:nvSpPr>
        <p:spPr bwMode="auto">
          <a:xfrm>
            <a:off x="7885113" y="3068638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69" name="Oval 93"/>
          <p:cNvSpPr>
            <a:spLocks noChangeArrowheads="1"/>
          </p:cNvSpPr>
          <p:nvPr/>
        </p:nvSpPr>
        <p:spPr bwMode="auto">
          <a:xfrm>
            <a:off x="7885113" y="4652963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70" name="Oval 94"/>
          <p:cNvSpPr>
            <a:spLocks noChangeArrowheads="1"/>
          </p:cNvSpPr>
          <p:nvPr/>
        </p:nvSpPr>
        <p:spPr bwMode="auto">
          <a:xfrm>
            <a:off x="7235825" y="21336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71" name="Oval 95"/>
          <p:cNvSpPr>
            <a:spLocks noChangeArrowheads="1"/>
          </p:cNvSpPr>
          <p:nvPr/>
        </p:nvSpPr>
        <p:spPr bwMode="auto">
          <a:xfrm>
            <a:off x="7235825" y="2492375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72" name="Oval 96"/>
          <p:cNvSpPr>
            <a:spLocks noChangeArrowheads="1"/>
          </p:cNvSpPr>
          <p:nvPr/>
        </p:nvSpPr>
        <p:spPr bwMode="auto">
          <a:xfrm>
            <a:off x="7235825" y="2852738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73" name="Oval 97"/>
          <p:cNvSpPr>
            <a:spLocks noChangeArrowheads="1"/>
          </p:cNvSpPr>
          <p:nvPr/>
        </p:nvSpPr>
        <p:spPr bwMode="auto">
          <a:xfrm>
            <a:off x="7235825" y="3284538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74" name="Oval 98"/>
          <p:cNvSpPr>
            <a:spLocks noChangeArrowheads="1"/>
          </p:cNvSpPr>
          <p:nvPr/>
        </p:nvSpPr>
        <p:spPr bwMode="auto">
          <a:xfrm>
            <a:off x="8604250" y="2133600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75" name="Oval 99"/>
          <p:cNvSpPr>
            <a:spLocks noChangeArrowheads="1"/>
          </p:cNvSpPr>
          <p:nvPr/>
        </p:nvSpPr>
        <p:spPr bwMode="auto">
          <a:xfrm>
            <a:off x="8604250" y="2420938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76" name="Oval 100"/>
          <p:cNvSpPr>
            <a:spLocks noChangeArrowheads="1"/>
          </p:cNvSpPr>
          <p:nvPr/>
        </p:nvSpPr>
        <p:spPr bwMode="auto">
          <a:xfrm>
            <a:off x="8604250" y="2708275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77" name="Oval 101"/>
          <p:cNvSpPr>
            <a:spLocks noChangeArrowheads="1"/>
          </p:cNvSpPr>
          <p:nvPr/>
        </p:nvSpPr>
        <p:spPr bwMode="auto">
          <a:xfrm>
            <a:off x="8604250" y="3213100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78" name="Oval 102"/>
          <p:cNvSpPr>
            <a:spLocks noChangeArrowheads="1"/>
          </p:cNvSpPr>
          <p:nvPr/>
        </p:nvSpPr>
        <p:spPr bwMode="auto">
          <a:xfrm>
            <a:off x="8532813" y="3933825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79" name="Oval 103"/>
          <p:cNvSpPr>
            <a:spLocks noChangeArrowheads="1"/>
          </p:cNvSpPr>
          <p:nvPr/>
        </p:nvSpPr>
        <p:spPr bwMode="auto">
          <a:xfrm>
            <a:off x="8532813" y="4365625"/>
            <a:ext cx="142875" cy="1238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152680" name="Oval 104"/>
          <p:cNvSpPr>
            <a:spLocks noChangeArrowheads="1"/>
          </p:cNvSpPr>
          <p:nvPr/>
        </p:nvSpPr>
        <p:spPr bwMode="auto">
          <a:xfrm>
            <a:off x="7885113" y="2276475"/>
            <a:ext cx="142875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81" name="Line 105"/>
          <p:cNvSpPr>
            <a:spLocks noChangeShapeType="1"/>
          </p:cNvSpPr>
          <p:nvPr/>
        </p:nvSpPr>
        <p:spPr bwMode="auto">
          <a:xfrm>
            <a:off x="250825" y="342900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82" name="Line 106"/>
          <p:cNvSpPr>
            <a:spLocks noChangeShapeType="1"/>
          </p:cNvSpPr>
          <p:nvPr/>
        </p:nvSpPr>
        <p:spPr bwMode="auto">
          <a:xfrm flipV="1">
            <a:off x="611188" y="3068638"/>
            <a:ext cx="4318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83" name="Line 107"/>
          <p:cNvSpPr>
            <a:spLocks noChangeShapeType="1"/>
          </p:cNvSpPr>
          <p:nvPr/>
        </p:nvSpPr>
        <p:spPr bwMode="auto">
          <a:xfrm>
            <a:off x="684213" y="3429000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84" name="Line 108"/>
          <p:cNvSpPr>
            <a:spLocks noChangeShapeType="1"/>
          </p:cNvSpPr>
          <p:nvPr/>
        </p:nvSpPr>
        <p:spPr bwMode="auto">
          <a:xfrm>
            <a:off x="611188" y="3500438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85" name="Line 109"/>
          <p:cNvSpPr>
            <a:spLocks noChangeShapeType="1"/>
          </p:cNvSpPr>
          <p:nvPr/>
        </p:nvSpPr>
        <p:spPr bwMode="auto">
          <a:xfrm>
            <a:off x="1187450" y="3789363"/>
            <a:ext cx="4318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86" name="Line 110"/>
          <p:cNvSpPr>
            <a:spLocks noChangeShapeType="1"/>
          </p:cNvSpPr>
          <p:nvPr/>
        </p:nvSpPr>
        <p:spPr bwMode="auto">
          <a:xfrm>
            <a:off x="1763713" y="3860800"/>
            <a:ext cx="64770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87" name="Line 111"/>
          <p:cNvSpPr>
            <a:spLocks noChangeShapeType="1"/>
          </p:cNvSpPr>
          <p:nvPr/>
        </p:nvSpPr>
        <p:spPr bwMode="auto">
          <a:xfrm>
            <a:off x="1187450" y="3789363"/>
            <a:ext cx="43180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88" name="Line 112"/>
          <p:cNvSpPr>
            <a:spLocks noChangeShapeType="1"/>
          </p:cNvSpPr>
          <p:nvPr/>
        </p:nvSpPr>
        <p:spPr bwMode="auto">
          <a:xfrm>
            <a:off x="1187450" y="3068638"/>
            <a:ext cx="43180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89" name="Line 113"/>
          <p:cNvSpPr>
            <a:spLocks noChangeShapeType="1"/>
          </p:cNvSpPr>
          <p:nvPr/>
        </p:nvSpPr>
        <p:spPr bwMode="auto">
          <a:xfrm flipV="1">
            <a:off x="1116013" y="2781300"/>
            <a:ext cx="5032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90" name="Line 114"/>
          <p:cNvSpPr>
            <a:spLocks noChangeShapeType="1"/>
          </p:cNvSpPr>
          <p:nvPr/>
        </p:nvSpPr>
        <p:spPr bwMode="auto">
          <a:xfrm flipV="1">
            <a:off x="1116013" y="2349500"/>
            <a:ext cx="5762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91" name="Line 115"/>
          <p:cNvSpPr>
            <a:spLocks noChangeShapeType="1"/>
          </p:cNvSpPr>
          <p:nvPr/>
        </p:nvSpPr>
        <p:spPr bwMode="auto">
          <a:xfrm flipV="1">
            <a:off x="1763713" y="2133600"/>
            <a:ext cx="6477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92" name="Line 116"/>
          <p:cNvSpPr>
            <a:spLocks noChangeShapeType="1"/>
          </p:cNvSpPr>
          <p:nvPr/>
        </p:nvSpPr>
        <p:spPr bwMode="auto">
          <a:xfrm>
            <a:off x="2555875" y="21336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93" name="Line 117"/>
          <p:cNvSpPr>
            <a:spLocks noChangeShapeType="1"/>
          </p:cNvSpPr>
          <p:nvPr/>
        </p:nvSpPr>
        <p:spPr bwMode="auto">
          <a:xfrm>
            <a:off x="1763713" y="2349500"/>
            <a:ext cx="64770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94" name="Line 118"/>
          <p:cNvSpPr>
            <a:spLocks noChangeShapeType="1"/>
          </p:cNvSpPr>
          <p:nvPr/>
        </p:nvSpPr>
        <p:spPr bwMode="auto">
          <a:xfrm flipV="1">
            <a:off x="2555875" y="2349500"/>
            <a:ext cx="107950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95" name="Line 119"/>
          <p:cNvSpPr>
            <a:spLocks noChangeShapeType="1"/>
          </p:cNvSpPr>
          <p:nvPr/>
        </p:nvSpPr>
        <p:spPr bwMode="auto">
          <a:xfrm>
            <a:off x="3779838" y="23495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96" name="Line 120"/>
          <p:cNvSpPr>
            <a:spLocks noChangeShapeType="1"/>
          </p:cNvSpPr>
          <p:nvPr/>
        </p:nvSpPr>
        <p:spPr bwMode="auto">
          <a:xfrm flipV="1">
            <a:off x="1763713" y="2708275"/>
            <a:ext cx="64770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97" name="Line 121"/>
          <p:cNvSpPr>
            <a:spLocks noChangeShapeType="1"/>
          </p:cNvSpPr>
          <p:nvPr/>
        </p:nvSpPr>
        <p:spPr bwMode="auto">
          <a:xfrm flipV="1">
            <a:off x="2555875" y="2636838"/>
            <a:ext cx="107950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98" name="Line 122"/>
          <p:cNvSpPr>
            <a:spLocks noChangeShapeType="1"/>
          </p:cNvSpPr>
          <p:nvPr/>
        </p:nvSpPr>
        <p:spPr bwMode="auto">
          <a:xfrm flipV="1">
            <a:off x="3779838" y="2565400"/>
            <a:ext cx="5048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99" name="Line 123"/>
          <p:cNvSpPr>
            <a:spLocks noChangeShapeType="1"/>
          </p:cNvSpPr>
          <p:nvPr/>
        </p:nvSpPr>
        <p:spPr bwMode="auto">
          <a:xfrm>
            <a:off x="1763713" y="2781300"/>
            <a:ext cx="6477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00" name="Line 124"/>
          <p:cNvSpPr>
            <a:spLocks noChangeShapeType="1"/>
          </p:cNvSpPr>
          <p:nvPr/>
        </p:nvSpPr>
        <p:spPr bwMode="auto">
          <a:xfrm flipV="1">
            <a:off x="2555875" y="2924175"/>
            <a:ext cx="10795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01" name="Line 125"/>
          <p:cNvSpPr>
            <a:spLocks noChangeShapeType="1"/>
          </p:cNvSpPr>
          <p:nvPr/>
        </p:nvSpPr>
        <p:spPr bwMode="auto">
          <a:xfrm flipV="1">
            <a:off x="3779838" y="2852738"/>
            <a:ext cx="50482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02" name="Line 126"/>
          <p:cNvSpPr>
            <a:spLocks noChangeShapeType="1"/>
          </p:cNvSpPr>
          <p:nvPr/>
        </p:nvSpPr>
        <p:spPr bwMode="auto">
          <a:xfrm flipV="1">
            <a:off x="4427538" y="2781300"/>
            <a:ext cx="43180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03" name="Line 127"/>
          <p:cNvSpPr>
            <a:spLocks noChangeShapeType="1"/>
          </p:cNvSpPr>
          <p:nvPr/>
        </p:nvSpPr>
        <p:spPr bwMode="auto">
          <a:xfrm>
            <a:off x="1187450" y="34290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04" name="Line 128"/>
          <p:cNvSpPr>
            <a:spLocks noChangeShapeType="1"/>
          </p:cNvSpPr>
          <p:nvPr/>
        </p:nvSpPr>
        <p:spPr bwMode="auto">
          <a:xfrm>
            <a:off x="1763713" y="34290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05" name="Line 129"/>
          <p:cNvSpPr>
            <a:spLocks noChangeShapeType="1"/>
          </p:cNvSpPr>
          <p:nvPr/>
        </p:nvSpPr>
        <p:spPr bwMode="auto">
          <a:xfrm flipV="1">
            <a:off x="2555875" y="3213100"/>
            <a:ext cx="11525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06" name="Line 130"/>
          <p:cNvSpPr>
            <a:spLocks noChangeShapeType="1"/>
          </p:cNvSpPr>
          <p:nvPr/>
        </p:nvSpPr>
        <p:spPr bwMode="auto">
          <a:xfrm flipV="1">
            <a:off x="1763713" y="4221163"/>
            <a:ext cx="6477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07" name="Line 131"/>
          <p:cNvSpPr>
            <a:spLocks noChangeShapeType="1"/>
          </p:cNvSpPr>
          <p:nvPr/>
        </p:nvSpPr>
        <p:spPr bwMode="auto">
          <a:xfrm>
            <a:off x="1763713" y="4508500"/>
            <a:ext cx="64770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08" name="Line 132"/>
          <p:cNvSpPr>
            <a:spLocks noChangeShapeType="1"/>
          </p:cNvSpPr>
          <p:nvPr/>
        </p:nvSpPr>
        <p:spPr bwMode="auto">
          <a:xfrm>
            <a:off x="1763713" y="4508500"/>
            <a:ext cx="6477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09" name="Line 133"/>
          <p:cNvSpPr>
            <a:spLocks noChangeShapeType="1"/>
          </p:cNvSpPr>
          <p:nvPr/>
        </p:nvSpPr>
        <p:spPr bwMode="auto">
          <a:xfrm>
            <a:off x="2555875" y="4868863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10" name="Line 134"/>
          <p:cNvSpPr>
            <a:spLocks noChangeShapeType="1"/>
          </p:cNvSpPr>
          <p:nvPr/>
        </p:nvSpPr>
        <p:spPr bwMode="auto">
          <a:xfrm>
            <a:off x="2555875" y="4581525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11" name="Line 135"/>
          <p:cNvSpPr>
            <a:spLocks noChangeShapeType="1"/>
          </p:cNvSpPr>
          <p:nvPr/>
        </p:nvSpPr>
        <p:spPr bwMode="auto">
          <a:xfrm>
            <a:off x="3779838" y="458152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12" name="Line 136"/>
          <p:cNvSpPr>
            <a:spLocks noChangeShapeType="1"/>
          </p:cNvSpPr>
          <p:nvPr/>
        </p:nvSpPr>
        <p:spPr bwMode="auto">
          <a:xfrm>
            <a:off x="3779838" y="4581525"/>
            <a:ext cx="5048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13" name="Line 137"/>
          <p:cNvSpPr>
            <a:spLocks noChangeShapeType="1"/>
          </p:cNvSpPr>
          <p:nvPr/>
        </p:nvSpPr>
        <p:spPr bwMode="auto">
          <a:xfrm>
            <a:off x="4427538" y="48688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14" name="Line 138"/>
          <p:cNvSpPr>
            <a:spLocks noChangeShapeType="1"/>
          </p:cNvSpPr>
          <p:nvPr/>
        </p:nvSpPr>
        <p:spPr bwMode="auto">
          <a:xfrm>
            <a:off x="2555875" y="34290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15" name="Line 139"/>
          <p:cNvSpPr>
            <a:spLocks noChangeShapeType="1"/>
          </p:cNvSpPr>
          <p:nvPr/>
        </p:nvSpPr>
        <p:spPr bwMode="auto">
          <a:xfrm>
            <a:off x="2555875" y="4221163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16" name="Line 140"/>
          <p:cNvSpPr>
            <a:spLocks noChangeShapeType="1"/>
          </p:cNvSpPr>
          <p:nvPr/>
        </p:nvSpPr>
        <p:spPr bwMode="auto">
          <a:xfrm>
            <a:off x="2555875" y="3429000"/>
            <a:ext cx="10795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17" name="Line 141"/>
          <p:cNvSpPr>
            <a:spLocks noChangeShapeType="1"/>
          </p:cNvSpPr>
          <p:nvPr/>
        </p:nvSpPr>
        <p:spPr bwMode="auto">
          <a:xfrm flipV="1">
            <a:off x="3779838" y="4365625"/>
            <a:ext cx="576262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18" name="Line 142"/>
          <p:cNvSpPr>
            <a:spLocks noChangeShapeType="1"/>
          </p:cNvSpPr>
          <p:nvPr/>
        </p:nvSpPr>
        <p:spPr bwMode="auto">
          <a:xfrm flipV="1">
            <a:off x="3779838" y="4149725"/>
            <a:ext cx="5048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19" name="Line 143"/>
          <p:cNvSpPr>
            <a:spLocks noChangeShapeType="1"/>
          </p:cNvSpPr>
          <p:nvPr/>
        </p:nvSpPr>
        <p:spPr bwMode="auto">
          <a:xfrm>
            <a:off x="4427538" y="41497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20" name="Line 144"/>
          <p:cNvSpPr>
            <a:spLocks noChangeShapeType="1"/>
          </p:cNvSpPr>
          <p:nvPr/>
        </p:nvSpPr>
        <p:spPr bwMode="auto">
          <a:xfrm flipV="1">
            <a:off x="3779838" y="2133600"/>
            <a:ext cx="5048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21" name="Line 145"/>
          <p:cNvSpPr>
            <a:spLocks noChangeShapeType="1"/>
          </p:cNvSpPr>
          <p:nvPr/>
        </p:nvSpPr>
        <p:spPr bwMode="auto">
          <a:xfrm>
            <a:off x="4427538" y="21336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22" name="Line 146"/>
          <p:cNvSpPr>
            <a:spLocks noChangeShapeType="1"/>
          </p:cNvSpPr>
          <p:nvPr/>
        </p:nvSpPr>
        <p:spPr bwMode="auto">
          <a:xfrm>
            <a:off x="4356100" y="2133600"/>
            <a:ext cx="5032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23" name="Line 147"/>
          <p:cNvSpPr>
            <a:spLocks noChangeShapeType="1"/>
          </p:cNvSpPr>
          <p:nvPr/>
        </p:nvSpPr>
        <p:spPr bwMode="auto">
          <a:xfrm flipV="1">
            <a:off x="5003800" y="2133600"/>
            <a:ext cx="576263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24" name="Line 148"/>
          <p:cNvSpPr>
            <a:spLocks noChangeShapeType="1"/>
          </p:cNvSpPr>
          <p:nvPr/>
        </p:nvSpPr>
        <p:spPr bwMode="auto">
          <a:xfrm>
            <a:off x="5003800" y="23495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25" name="Line 149"/>
          <p:cNvSpPr>
            <a:spLocks noChangeShapeType="1"/>
          </p:cNvSpPr>
          <p:nvPr/>
        </p:nvSpPr>
        <p:spPr bwMode="auto">
          <a:xfrm>
            <a:off x="5003800" y="2349500"/>
            <a:ext cx="5048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26" name="Line 150"/>
          <p:cNvSpPr>
            <a:spLocks noChangeShapeType="1"/>
          </p:cNvSpPr>
          <p:nvPr/>
        </p:nvSpPr>
        <p:spPr bwMode="auto">
          <a:xfrm>
            <a:off x="3779838" y="2924175"/>
            <a:ext cx="576262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27" name="Line 151"/>
          <p:cNvSpPr>
            <a:spLocks noChangeShapeType="1"/>
          </p:cNvSpPr>
          <p:nvPr/>
        </p:nvSpPr>
        <p:spPr bwMode="auto">
          <a:xfrm flipV="1">
            <a:off x="5651500" y="2205038"/>
            <a:ext cx="9366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28" name="Line 152"/>
          <p:cNvSpPr>
            <a:spLocks noChangeShapeType="1"/>
          </p:cNvSpPr>
          <p:nvPr/>
        </p:nvSpPr>
        <p:spPr bwMode="auto">
          <a:xfrm flipV="1">
            <a:off x="5651500" y="2492375"/>
            <a:ext cx="93662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29" name="Line 153"/>
          <p:cNvSpPr>
            <a:spLocks noChangeShapeType="1"/>
          </p:cNvSpPr>
          <p:nvPr/>
        </p:nvSpPr>
        <p:spPr bwMode="auto">
          <a:xfrm flipV="1">
            <a:off x="4427538" y="2565400"/>
            <a:ext cx="5048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30" name="Line 154"/>
          <p:cNvSpPr>
            <a:spLocks noChangeShapeType="1"/>
          </p:cNvSpPr>
          <p:nvPr/>
        </p:nvSpPr>
        <p:spPr bwMode="auto">
          <a:xfrm>
            <a:off x="5003800" y="2781300"/>
            <a:ext cx="5048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31" name="Line 155"/>
          <p:cNvSpPr>
            <a:spLocks noChangeShapeType="1"/>
          </p:cNvSpPr>
          <p:nvPr/>
        </p:nvSpPr>
        <p:spPr bwMode="auto">
          <a:xfrm flipV="1">
            <a:off x="5651500" y="2781300"/>
            <a:ext cx="86518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32" name="Line 156"/>
          <p:cNvSpPr>
            <a:spLocks noChangeShapeType="1"/>
          </p:cNvSpPr>
          <p:nvPr/>
        </p:nvSpPr>
        <p:spPr bwMode="auto">
          <a:xfrm flipV="1">
            <a:off x="6659563" y="2205038"/>
            <a:ext cx="576262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33" name="Line 157"/>
          <p:cNvSpPr>
            <a:spLocks noChangeShapeType="1"/>
          </p:cNvSpPr>
          <p:nvPr/>
        </p:nvSpPr>
        <p:spPr bwMode="auto">
          <a:xfrm>
            <a:off x="7380288" y="2205038"/>
            <a:ext cx="50482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34" name="Line 158"/>
          <p:cNvSpPr>
            <a:spLocks noChangeShapeType="1"/>
          </p:cNvSpPr>
          <p:nvPr/>
        </p:nvSpPr>
        <p:spPr bwMode="auto">
          <a:xfrm flipV="1">
            <a:off x="8027988" y="2205038"/>
            <a:ext cx="576262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35" name="Line 159"/>
          <p:cNvSpPr>
            <a:spLocks noChangeShapeType="1"/>
          </p:cNvSpPr>
          <p:nvPr/>
        </p:nvSpPr>
        <p:spPr bwMode="auto">
          <a:xfrm>
            <a:off x="8027988" y="2349500"/>
            <a:ext cx="6477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36" name="Line 160"/>
          <p:cNvSpPr>
            <a:spLocks noChangeShapeType="1"/>
          </p:cNvSpPr>
          <p:nvPr/>
        </p:nvSpPr>
        <p:spPr bwMode="auto">
          <a:xfrm>
            <a:off x="8027988" y="2420938"/>
            <a:ext cx="6477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37" name="Line 161"/>
          <p:cNvSpPr>
            <a:spLocks noChangeShapeType="1"/>
          </p:cNvSpPr>
          <p:nvPr/>
        </p:nvSpPr>
        <p:spPr bwMode="auto">
          <a:xfrm>
            <a:off x="4427538" y="2852738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38" name="Line 162"/>
          <p:cNvSpPr>
            <a:spLocks noChangeShapeType="1"/>
          </p:cNvSpPr>
          <p:nvPr/>
        </p:nvSpPr>
        <p:spPr bwMode="auto">
          <a:xfrm>
            <a:off x="5003800" y="3068638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39" name="Line 163"/>
          <p:cNvSpPr>
            <a:spLocks noChangeShapeType="1"/>
          </p:cNvSpPr>
          <p:nvPr/>
        </p:nvSpPr>
        <p:spPr bwMode="auto">
          <a:xfrm flipV="1">
            <a:off x="3779838" y="3284538"/>
            <a:ext cx="50482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40" name="Line 164"/>
          <p:cNvSpPr>
            <a:spLocks noChangeShapeType="1"/>
          </p:cNvSpPr>
          <p:nvPr/>
        </p:nvSpPr>
        <p:spPr bwMode="auto">
          <a:xfrm>
            <a:off x="4427538" y="32845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41" name="Line 165"/>
          <p:cNvSpPr>
            <a:spLocks noChangeShapeType="1"/>
          </p:cNvSpPr>
          <p:nvPr/>
        </p:nvSpPr>
        <p:spPr bwMode="auto">
          <a:xfrm>
            <a:off x="3779838" y="3429000"/>
            <a:ext cx="5048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42" name="Line 166"/>
          <p:cNvSpPr>
            <a:spLocks noChangeShapeType="1"/>
          </p:cNvSpPr>
          <p:nvPr/>
        </p:nvSpPr>
        <p:spPr bwMode="auto">
          <a:xfrm>
            <a:off x="4427538" y="35004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43" name="Line 167"/>
          <p:cNvSpPr>
            <a:spLocks noChangeShapeType="1"/>
          </p:cNvSpPr>
          <p:nvPr/>
        </p:nvSpPr>
        <p:spPr bwMode="auto">
          <a:xfrm>
            <a:off x="5003800" y="35004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44" name="Line 168"/>
          <p:cNvSpPr>
            <a:spLocks noChangeShapeType="1"/>
          </p:cNvSpPr>
          <p:nvPr/>
        </p:nvSpPr>
        <p:spPr bwMode="auto">
          <a:xfrm>
            <a:off x="4427538" y="4581525"/>
            <a:ext cx="43180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45" name="Line 169"/>
          <p:cNvSpPr>
            <a:spLocks noChangeShapeType="1"/>
          </p:cNvSpPr>
          <p:nvPr/>
        </p:nvSpPr>
        <p:spPr bwMode="auto">
          <a:xfrm>
            <a:off x="5003800" y="4652963"/>
            <a:ext cx="5762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46" name="Line 170"/>
          <p:cNvSpPr>
            <a:spLocks noChangeShapeType="1"/>
          </p:cNvSpPr>
          <p:nvPr/>
        </p:nvSpPr>
        <p:spPr bwMode="auto">
          <a:xfrm flipV="1">
            <a:off x="5003800" y="4581525"/>
            <a:ext cx="5048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47" name="Line 171"/>
          <p:cNvSpPr>
            <a:spLocks noChangeShapeType="1"/>
          </p:cNvSpPr>
          <p:nvPr/>
        </p:nvSpPr>
        <p:spPr bwMode="auto">
          <a:xfrm>
            <a:off x="5651500" y="4581525"/>
            <a:ext cx="9366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48" name="Line 172"/>
          <p:cNvSpPr>
            <a:spLocks noChangeShapeType="1"/>
          </p:cNvSpPr>
          <p:nvPr/>
        </p:nvSpPr>
        <p:spPr bwMode="auto">
          <a:xfrm flipV="1">
            <a:off x="4427538" y="4437063"/>
            <a:ext cx="4318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49" name="Line 173"/>
          <p:cNvSpPr>
            <a:spLocks noChangeShapeType="1"/>
          </p:cNvSpPr>
          <p:nvPr/>
        </p:nvSpPr>
        <p:spPr bwMode="auto">
          <a:xfrm flipV="1">
            <a:off x="5003800" y="4365625"/>
            <a:ext cx="5048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50" name="Line 174"/>
          <p:cNvSpPr>
            <a:spLocks noChangeShapeType="1"/>
          </p:cNvSpPr>
          <p:nvPr/>
        </p:nvSpPr>
        <p:spPr bwMode="auto">
          <a:xfrm>
            <a:off x="5651500" y="4365625"/>
            <a:ext cx="8651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51" name="Line 175"/>
          <p:cNvSpPr>
            <a:spLocks noChangeShapeType="1"/>
          </p:cNvSpPr>
          <p:nvPr/>
        </p:nvSpPr>
        <p:spPr bwMode="auto">
          <a:xfrm flipV="1">
            <a:off x="6659563" y="4437063"/>
            <a:ext cx="576262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52" name="Line 176"/>
          <p:cNvSpPr>
            <a:spLocks noChangeShapeType="1"/>
          </p:cNvSpPr>
          <p:nvPr/>
        </p:nvSpPr>
        <p:spPr bwMode="auto">
          <a:xfrm flipV="1">
            <a:off x="7380288" y="4365625"/>
            <a:ext cx="576262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53" name="Line 177"/>
          <p:cNvSpPr>
            <a:spLocks noChangeShapeType="1"/>
          </p:cNvSpPr>
          <p:nvPr/>
        </p:nvSpPr>
        <p:spPr bwMode="auto">
          <a:xfrm>
            <a:off x="7380288" y="47244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54" name="Line 178"/>
          <p:cNvSpPr>
            <a:spLocks noChangeShapeType="1"/>
          </p:cNvSpPr>
          <p:nvPr/>
        </p:nvSpPr>
        <p:spPr bwMode="auto">
          <a:xfrm>
            <a:off x="5003800" y="414972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55" name="Line 179"/>
          <p:cNvSpPr>
            <a:spLocks noChangeShapeType="1"/>
          </p:cNvSpPr>
          <p:nvPr/>
        </p:nvSpPr>
        <p:spPr bwMode="auto">
          <a:xfrm flipV="1">
            <a:off x="5003800" y="3933825"/>
            <a:ext cx="5048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56" name="Line 180"/>
          <p:cNvSpPr>
            <a:spLocks noChangeShapeType="1"/>
          </p:cNvSpPr>
          <p:nvPr/>
        </p:nvSpPr>
        <p:spPr bwMode="auto">
          <a:xfrm>
            <a:off x="5651500" y="3933825"/>
            <a:ext cx="86518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57" name="Line 181"/>
          <p:cNvSpPr>
            <a:spLocks noChangeShapeType="1"/>
          </p:cNvSpPr>
          <p:nvPr/>
        </p:nvSpPr>
        <p:spPr bwMode="auto">
          <a:xfrm>
            <a:off x="5651500" y="3933825"/>
            <a:ext cx="86518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58" name="Line 182"/>
          <p:cNvSpPr>
            <a:spLocks noChangeShapeType="1"/>
          </p:cNvSpPr>
          <p:nvPr/>
        </p:nvSpPr>
        <p:spPr bwMode="auto">
          <a:xfrm>
            <a:off x="7380288" y="40767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59" name="Line 183"/>
          <p:cNvSpPr>
            <a:spLocks noChangeShapeType="1"/>
          </p:cNvSpPr>
          <p:nvPr/>
        </p:nvSpPr>
        <p:spPr bwMode="auto">
          <a:xfrm flipV="1">
            <a:off x="8027988" y="4005263"/>
            <a:ext cx="576262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60" name="Line 184"/>
          <p:cNvSpPr>
            <a:spLocks noChangeShapeType="1"/>
          </p:cNvSpPr>
          <p:nvPr/>
        </p:nvSpPr>
        <p:spPr bwMode="auto">
          <a:xfrm>
            <a:off x="8027988" y="4076700"/>
            <a:ext cx="5762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61" name="Line 185"/>
          <p:cNvSpPr>
            <a:spLocks noChangeShapeType="1"/>
          </p:cNvSpPr>
          <p:nvPr/>
        </p:nvSpPr>
        <p:spPr bwMode="auto">
          <a:xfrm flipV="1">
            <a:off x="6659563" y="4076700"/>
            <a:ext cx="5762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62" name="Line 186"/>
          <p:cNvSpPr>
            <a:spLocks noChangeShapeType="1"/>
          </p:cNvSpPr>
          <p:nvPr/>
        </p:nvSpPr>
        <p:spPr bwMode="auto">
          <a:xfrm>
            <a:off x="3779838" y="3789363"/>
            <a:ext cx="50482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63" name="Line 187"/>
          <p:cNvSpPr>
            <a:spLocks noChangeShapeType="1"/>
          </p:cNvSpPr>
          <p:nvPr/>
        </p:nvSpPr>
        <p:spPr bwMode="auto">
          <a:xfrm>
            <a:off x="4427538" y="38608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64" name="Line 188"/>
          <p:cNvSpPr>
            <a:spLocks noChangeShapeType="1"/>
          </p:cNvSpPr>
          <p:nvPr/>
        </p:nvSpPr>
        <p:spPr bwMode="auto">
          <a:xfrm>
            <a:off x="5003800" y="3068638"/>
            <a:ext cx="50482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65" name="Line 189"/>
          <p:cNvSpPr>
            <a:spLocks noChangeShapeType="1"/>
          </p:cNvSpPr>
          <p:nvPr/>
        </p:nvSpPr>
        <p:spPr bwMode="auto">
          <a:xfrm flipV="1">
            <a:off x="5651500" y="3068638"/>
            <a:ext cx="8651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66" name="Line 190"/>
          <p:cNvSpPr>
            <a:spLocks noChangeShapeType="1"/>
          </p:cNvSpPr>
          <p:nvPr/>
        </p:nvSpPr>
        <p:spPr bwMode="auto">
          <a:xfrm>
            <a:off x="5651500" y="32845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67" name="Line 191"/>
          <p:cNvSpPr>
            <a:spLocks noChangeShapeType="1"/>
          </p:cNvSpPr>
          <p:nvPr/>
        </p:nvSpPr>
        <p:spPr bwMode="auto">
          <a:xfrm flipV="1">
            <a:off x="6659563" y="2565400"/>
            <a:ext cx="64928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68" name="Line 192"/>
          <p:cNvSpPr>
            <a:spLocks noChangeShapeType="1"/>
          </p:cNvSpPr>
          <p:nvPr/>
        </p:nvSpPr>
        <p:spPr bwMode="auto">
          <a:xfrm flipV="1">
            <a:off x="6659563" y="2924175"/>
            <a:ext cx="576262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69" name="Line 193"/>
          <p:cNvSpPr>
            <a:spLocks noChangeShapeType="1"/>
          </p:cNvSpPr>
          <p:nvPr/>
        </p:nvSpPr>
        <p:spPr bwMode="auto">
          <a:xfrm>
            <a:off x="5651500" y="3500438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70" name="Line 194"/>
          <p:cNvSpPr>
            <a:spLocks noChangeShapeType="1"/>
          </p:cNvSpPr>
          <p:nvPr/>
        </p:nvSpPr>
        <p:spPr bwMode="auto">
          <a:xfrm>
            <a:off x="6659563" y="3500438"/>
            <a:ext cx="5762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71" name="Line 195"/>
          <p:cNvSpPr>
            <a:spLocks noChangeShapeType="1"/>
          </p:cNvSpPr>
          <p:nvPr/>
        </p:nvSpPr>
        <p:spPr bwMode="auto">
          <a:xfrm>
            <a:off x="7380288" y="3716338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72" name="Line 196"/>
          <p:cNvSpPr>
            <a:spLocks noChangeShapeType="1"/>
          </p:cNvSpPr>
          <p:nvPr/>
        </p:nvSpPr>
        <p:spPr bwMode="auto">
          <a:xfrm flipV="1">
            <a:off x="6659563" y="3357563"/>
            <a:ext cx="576262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73" name="Line 197"/>
          <p:cNvSpPr>
            <a:spLocks noChangeShapeType="1"/>
          </p:cNvSpPr>
          <p:nvPr/>
        </p:nvSpPr>
        <p:spPr bwMode="auto">
          <a:xfrm>
            <a:off x="7380288" y="33575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74" name="Line 198"/>
          <p:cNvSpPr>
            <a:spLocks noChangeShapeType="1"/>
          </p:cNvSpPr>
          <p:nvPr/>
        </p:nvSpPr>
        <p:spPr bwMode="auto">
          <a:xfrm flipV="1">
            <a:off x="7380288" y="3141663"/>
            <a:ext cx="5048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75" name="Line 199"/>
          <p:cNvSpPr>
            <a:spLocks noChangeShapeType="1"/>
          </p:cNvSpPr>
          <p:nvPr/>
        </p:nvSpPr>
        <p:spPr bwMode="auto">
          <a:xfrm>
            <a:off x="8027988" y="3141663"/>
            <a:ext cx="576262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76" name="Line 200"/>
          <p:cNvSpPr>
            <a:spLocks noChangeShapeType="1"/>
          </p:cNvSpPr>
          <p:nvPr/>
        </p:nvSpPr>
        <p:spPr bwMode="auto">
          <a:xfrm>
            <a:off x="8748713" y="32845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77" name="Line 201"/>
          <p:cNvSpPr>
            <a:spLocks noChangeShapeType="1"/>
          </p:cNvSpPr>
          <p:nvPr/>
        </p:nvSpPr>
        <p:spPr bwMode="auto">
          <a:xfrm>
            <a:off x="6659563" y="4581525"/>
            <a:ext cx="6492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78" name="Text Box 202"/>
          <p:cNvSpPr txBox="1">
            <a:spLocks noChangeArrowheads="1"/>
          </p:cNvSpPr>
          <p:nvPr/>
        </p:nvSpPr>
        <p:spPr bwMode="auto">
          <a:xfrm>
            <a:off x="468313" y="5157788"/>
            <a:ext cx="76882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3200" b="1" dirty="0"/>
              <a:t>افراد آلوده ای که باعث آلودگی دیگران می شوند.</a:t>
            </a:r>
            <a:endParaRPr lang="en-US" sz="3200" b="1" dirty="0"/>
          </a:p>
        </p:txBody>
      </p:sp>
      <p:sp>
        <p:nvSpPr>
          <p:cNvPr id="152779" name="Text Box 203"/>
          <p:cNvSpPr txBox="1">
            <a:spLocks noChangeArrowheads="1"/>
          </p:cNvSpPr>
          <p:nvPr/>
        </p:nvSpPr>
        <p:spPr bwMode="auto">
          <a:xfrm>
            <a:off x="611188" y="5805488"/>
            <a:ext cx="75612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3200" b="1" dirty="0"/>
              <a:t>افراد آلوده ای که باعث آلودگی دیگران نمی شوند.</a:t>
            </a:r>
            <a:endParaRPr lang="en-US" sz="3200" b="1" dirty="0"/>
          </a:p>
        </p:txBody>
      </p:sp>
      <p:sp>
        <p:nvSpPr>
          <p:cNvPr id="152780" name="Oval 204"/>
          <p:cNvSpPr>
            <a:spLocks noChangeArrowheads="1"/>
          </p:cNvSpPr>
          <p:nvPr/>
        </p:nvSpPr>
        <p:spPr bwMode="auto">
          <a:xfrm>
            <a:off x="8172450" y="5300663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781" name="Oval 205"/>
          <p:cNvSpPr>
            <a:spLocks noChangeArrowheads="1"/>
          </p:cNvSpPr>
          <p:nvPr/>
        </p:nvSpPr>
        <p:spPr bwMode="auto">
          <a:xfrm>
            <a:off x="8172450" y="5876925"/>
            <a:ext cx="360363" cy="3603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782" name="Text Box 206"/>
          <p:cNvSpPr txBox="1">
            <a:spLocks noChangeArrowheads="1"/>
          </p:cNvSpPr>
          <p:nvPr/>
        </p:nvSpPr>
        <p:spPr bwMode="auto">
          <a:xfrm>
            <a:off x="0" y="549275"/>
            <a:ext cx="5867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/>
            <a:r>
              <a:rPr lang="fa-IR" sz="3600" b="1" dirty="0">
                <a:solidFill>
                  <a:srgbClr val="006600"/>
                </a:solidFill>
              </a:rPr>
              <a:t>جمعیت به آرامی مصون می شوند.</a:t>
            </a:r>
            <a:endParaRPr lang="en-US" sz="3600" b="1" dirty="0">
              <a:solidFill>
                <a:srgbClr val="006600"/>
              </a:solidFill>
            </a:endParaRPr>
          </a:p>
        </p:txBody>
      </p:sp>
      <p:sp>
        <p:nvSpPr>
          <p:cNvPr id="152783" name="Line 207"/>
          <p:cNvSpPr>
            <a:spLocks noChangeShapeType="1"/>
          </p:cNvSpPr>
          <p:nvPr/>
        </p:nvSpPr>
        <p:spPr bwMode="auto">
          <a:xfrm>
            <a:off x="5867400" y="908050"/>
            <a:ext cx="865188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784" name="Text Box 208"/>
          <p:cNvSpPr txBox="1">
            <a:spLocks noChangeArrowheads="1"/>
          </p:cNvSpPr>
          <p:nvPr/>
        </p:nvSpPr>
        <p:spPr bwMode="auto">
          <a:xfrm>
            <a:off x="6659563" y="0"/>
            <a:ext cx="1604962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a-IR" sz="7200">
                <a:solidFill>
                  <a:srgbClr val="006600"/>
                </a:solidFill>
                <a:cs typeface="Arial" charset="0"/>
              </a:rPr>
              <a:t>.....</a:t>
            </a:r>
            <a:endParaRPr lang="en-US" sz="7200">
              <a:solidFill>
                <a:srgbClr val="0066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ext Box 2"/>
          <p:cNvSpPr txBox="1">
            <a:spLocks noChangeArrowheads="1"/>
          </p:cNvSpPr>
          <p:nvPr/>
        </p:nvSpPr>
        <p:spPr bwMode="auto">
          <a:xfrm>
            <a:off x="285719" y="136525"/>
            <a:ext cx="841060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1"/>
            <a:r>
              <a:rPr lang="fa-IR" sz="5400" dirty="0">
                <a:solidFill>
                  <a:srgbClr val="CC3300"/>
                </a:solidFill>
              </a:rPr>
              <a:t>چند مثال برای همه گیری </a:t>
            </a:r>
            <a:r>
              <a:rPr lang="fa-IR" sz="5400" dirty="0" smtClean="0">
                <a:solidFill>
                  <a:srgbClr val="CC3300"/>
                </a:solidFill>
              </a:rPr>
              <a:t>پیشرونده</a:t>
            </a:r>
            <a:endParaRPr lang="en-US" sz="5400" dirty="0">
              <a:solidFill>
                <a:srgbClr val="CC3300"/>
              </a:solidFill>
            </a:endParaRPr>
          </a:p>
        </p:txBody>
      </p:sp>
      <p:sp>
        <p:nvSpPr>
          <p:cNvPr id="154627" name="AutoShape 3"/>
          <p:cNvSpPr>
            <a:spLocks noChangeArrowheads="1"/>
          </p:cNvSpPr>
          <p:nvPr/>
        </p:nvSpPr>
        <p:spPr bwMode="auto">
          <a:xfrm>
            <a:off x="7812088" y="1700213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628" name="AutoShape 4"/>
          <p:cNvSpPr>
            <a:spLocks noChangeArrowheads="1"/>
          </p:cNvSpPr>
          <p:nvPr/>
        </p:nvSpPr>
        <p:spPr bwMode="auto">
          <a:xfrm>
            <a:off x="7812088" y="2997200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629" name="AutoShape 5"/>
          <p:cNvSpPr>
            <a:spLocks noChangeArrowheads="1"/>
          </p:cNvSpPr>
          <p:nvPr/>
        </p:nvSpPr>
        <p:spPr bwMode="auto">
          <a:xfrm>
            <a:off x="7812088" y="4292600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630" name="Text Box 6"/>
          <p:cNvSpPr txBox="1">
            <a:spLocks noChangeArrowheads="1"/>
          </p:cNvSpPr>
          <p:nvPr/>
        </p:nvSpPr>
        <p:spPr bwMode="auto">
          <a:xfrm>
            <a:off x="323850" y="1484313"/>
            <a:ext cx="7364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4400" b="1" dirty="0"/>
              <a:t>همه گیری </a:t>
            </a:r>
            <a:r>
              <a:rPr lang="fa-IR" sz="4400" b="1" dirty="0" smtClean="0"/>
              <a:t>هپاتیت</a:t>
            </a:r>
            <a:r>
              <a:rPr lang="en-US" sz="4400" b="1" dirty="0" smtClean="0"/>
              <a:t>A </a:t>
            </a:r>
            <a:endParaRPr lang="en-US" sz="4400" b="1" dirty="0"/>
          </a:p>
        </p:txBody>
      </p:sp>
      <p:sp>
        <p:nvSpPr>
          <p:cNvPr id="154631" name="Text Box 7"/>
          <p:cNvSpPr txBox="1">
            <a:spLocks noChangeArrowheads="1"/>
          </p:cNvSpPr>
          <p:nvPr/>
        </p:nvSpPr>
        <p:spPr bwMode="auto">
          <a:xfrm>
            <a:off x="323850" y="2852738"/>
            <a:ext cx="7364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4400" b="1" dirty="0"/>
              <a:t>همه گیری فلج </a:t>
            </a:r>
            <a:r>
              <a:rPr lang="fa-IR" sz="4400" b="1" dirty="0" smtClean="0"/>
              <a:t>اطفال</a:t>
            </a:r>
            <a:endParaRPr lang="en-US" sz="4400" b="1" dirty="0"/>
          </a:p>
        </p:txBody>
      </p:sp>
      <p:sp>
        <p:nvSpPr>
          <p:cNvPr id="154632" name="Text Box 8"/>
          <p:cNvSpPr txBox="1">
            <a:spLocks noChangeArrowheads="1"/>
          </p:cNvSpPr>
          <p:nvPr/>
        </p:nvSpPr>
        <p:spPr bwMode="auto">
          <a:xfrm>
            <a:off x="1187450" y="4076700"/>
            <a:ext cx="6645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4400" b="1" dirty="0"/>
              <a:t>همه گیری </a:t>
            </a:r>
            <a:r>
              <a:rPr lang="fa-IR" sz="4400" b="1" dirty="0" smtClean="0"/>
              <a:t>آنفلوآنزا</a:t>
            </a:r>
            <a:endParaRPr lang="en-US" sz="4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50" name="Picture 2" descr="fig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000" y="1047750"/>
            <a:ext cx="8126413" cy="4760913"/>
          </a:xfrm>
          <a:prstGeom prst="rect">
            <a:avLst/>
          </a:prstGeom>
          <a:noFill/>
        </p:spPr>
      </p:pic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441325" y="5780088"/>
            <a:ext cx="14732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sz="2200">
                <a:latin typeface="Times New Roman" pitchFamily="18" charset="0"/>
                <a:cs typeface="Arial" charset="0"/>
              </a:rPr>
              <a:t>Figure 37.1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Text Box 2"/>
          <p:cNvSpPr txBox="1">
            <a:spLocks noChangeArrowheads="1"/>
          </p:cNvSpPr>
          <p:nvPr/>
        </p:nvSpPr>
        <p:spPr bwMode="auto">
          <a:xfrm>
            <a:off x="4857752" y="1214422"/>
            <a:ext cx="381635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fa-IR" sz="3200" dirty="0">
                <a:cs typeface="B Nazanin" pitchFamily="2" charset="-78"/>
              </a:rPr>
              <a:t>پزشکان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200" dirty="0">
                <a:cs typeface="B Nazanin" pitchFamily="2" charset="-78"/>
              </a:rPr>
              <a:t>مسئولین بهداشتی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200" dirty="0">
                <a:cs typeface="B Nazanin" pitchFamily="2" charset="-78"/>
              </a:rPr>
              <a:t>اپیدمیولوژیست ها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200" dirty="0">
                <a:cs typeface="B Nazanin" pitchFamily="2" charset="-78"/>
              </a:rPr>
              <a:t>مربیان مهد کودکها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200" dirty="0">
                <a:cs typeface="B Nazanin" pitchFamily="2" charset="-78"/>
              </a:rPr>
              <a:t>آموزگاران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200" dirty="0">
                <a:cs typeface="B Nazanin" pitchFamily="2" charset="-78"/>
              </a:rPr>
              <a:t>کارکنان مراکز نگهداری سالمندان</a:t>
            </a:r>
          </a:p>
          <a:p>
            <a:pPr algn="r" rtl="1">
              <a:buFont typeface="Wingdings" pitchFamily="2" charset="2"/>
              <a:buChar char="ü"/>
            </a:pPr>
            <a:endParaRPr lang="en-US" sz="3200" dirty="0">
              <a:cs typeface="B Nazanin" pitchFamily="2" charset="-78"/>
            </a:endParaRPr>
          </a:p>
        </p:txBody>
      </p:sp>
      <p:sp>
        <p:nvSpPr>
          <p:cNvPr id="157699" name="Text Box 3"/>
          <p:cNvSpPr txBox="1">
            <a:spLocks noChangeArrowheads="1"/>
          </p:cNvSpPr>
          <p:nvPr/>
        </p:nvSpPr>
        <p:spPr bwMode="auto">
          <a:xfrm>
            <a:off x="714348" y="1142984"/>
            <a:ext cx="393067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fa-IR" sz="3200" dirty="0">
                <a:cs typeface="B Nazanin" pitchFamily="2" charset="-78"/>
              </a:rPr>
              <a:t>رسانه های جمعی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200" dirty="0">
                <a:cs typeface="B Nazanin" pitchFamily="2" charset="-78"/>
              </a:rPr>
              <a:t>نشریات محلی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200" dirty="0">
                <a:cs typeface="B Nazanin" pitchFamily="2" charset="-78"/>
              </a:rPr>
              <a:t>آزمایشگاه ها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200" dirty="0">
                <a:cs typeface="B Nazanin" pitchFamily="2" charset="-78"/>
              </a:rPr>
              <a:t>مراکز بهداشتی-درمانی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200" dirty="0">
                <a:cs typeface="B Nazanin" pitchFamily="2" charset="-78"/>
              </a:rPr>
              <a:t>سیستم های سوروایلنس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200" dirty="0">
                <a:cs typeface="B Nazanin" pitchFamily="2" charset="-78"/>
              </a:rPr>
              <a:t>بیمارستان ها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3200" dirty="0">
                <a:cs typeface="B Nazanin" pitchFamily="2" charset="-78"/>
              </a:rPr>
              <a:t>مراکز فوریت های پزشکی</a:t>
            </a:r>
          </a:p>
          <a:p>
            <a:pPr algn="r" rtl="1">
              <a:buFont typeface="Wingdings" pitchFamily="2" charset="2"/>
              <a:buChar char="ü"/>
            </a:pPr>
            <a:endParaRPr lang="en-US" sz="3200" dirty="0">
              <a:cs typeface="B Nazanin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28794" y="357166"/>
            <a:ext cx="5429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dirty="0" smtClean="0">
                <a:solidFill>
                  <a:srgbClr val="FF0000"/>
                </a:solidFill>
              </a:rPr>
              <a:t>چه کسانی اپیدمی را شناسائی می کنند؟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Text Box 2"/>
          <p:cNvSpPr txBox="1">
            <a:spLocks noChangeArrowheads="1"/>
          </p:cNvSpPr>
          <p:nvPr/>
        </p:nvSpPr>
        <p:spPr bwMode="auto">
          <a:xfrm>
            <a:off x="250825" y="0"/>
            <a:ext cx="820896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4800" dirty="0">
                <a:solidFill>
                  <a:srgbClr val="CC3300"/>
                </a:solidFill>
                <a:cs typeface="B Nazanin" pitchFamily="2" charset="-78"/>
              </a:rPr>
              <a:t>مراحل بررسی یک همه گیری:</a:t>
            </a:r>
            <a:endParaRPr lang="en-US" sz="4800" dirty="0">
              <a:solidFill>
                <a:srgbClr val="CC3300"/>
              </a:solidFill>
              <a:cs typeface="B Nazanin" pitchFamily="2" charset="-78"/>
            </a:endParaRPr>
          </a:p>
        </p:txBody>
      </p:sp>
      <p:sp>
        <p:nvSpPr>
          <p:cNvPr id="234499" name="AutoShape 3"/>
          <p:cNvSpPr>
            <a:spLocks noChangeArrowheads="1"/>
          </p:cNvSpPr>
          <p:nvPr/>
        </p:nvSpPr>
        <p:spPr bwMode="auto">
          <a:xfrm>
            <a:off x="8459788" y="1125538"/>
            <a:ext cx="360362" cy="285750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4500" name="AutoShape 4"/>
          <p:cNvSpPr>
            <a:spLocks noChangeArrowheads="1"/>
          </p:cNvSpPr>
          <p:nvPr/>
        </p:nvSpPr>
        <p:spPr bwMode="auto">
          <a:xfrm>
            <a:off x="8459788" y="1628775"/>
            <a:ext cx="360362" cy="285750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4501" name="AutoShape 5"/>
          <p:cNvSpPr>
            <a:spLocks noChangeArrowheads="1"/>
          </p:cNvSpPr>
          <p:nvPr/>
        </p:nvSpPr>
        <p:spPr bwMode="auto">
          <a:xfrm>
            <a:off x="8459788" y="2205038"/>
            <a:ext cx="360362" cy="285750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4502" name="AutoShape 6"/>
          <p:cNvSpPr>
            <a:spLocks noChangeArrowheads="1"/>
          </p:cNvSpPr>
          <p:nvPr/>
        </p:nvSpPr>
        <p:spPr bwMode="auto">
          <a:xfrm>
            <a:off x="8459788" y="2781300"/>
            <a:ext cx="360362" cy="285750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4503" name="AutoShape 7"/>
          <p:cNvSpPr>
            <a:spLocks noChangeArrowheads="1"/>
          </p:cNvSpPr>
          <p:nvPr/>
        </p:nvSpPr>
        <p:spPr bwMode="auto">
          <a:xfrm>
            <a:off x="8459788" y="3357563"/>
            <a:ext cx="360362" cy="285750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4504" name="AutoShape 8"/>
          <p:cNvSpPr>
            <a:spLocks noChangeArrowheads="1"/>
          </p:cNvSpPr>
          <p:nvPr/>
        </p:nvSpPr>
        <p:spPr bwMode="auto">
          <a:xfrm>
            <a:off x="8459788" y="3933825"/>
            <a:ext cx="360362" cy="285750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4505" name="Text Box 9"/>
          <p:cNvSpPr txBox="1">
            <a:spLocks noChangeArrowheads="1"/>
          </p:cNvSpPr>
          <p:nvPr/>
        </p:nvSpPr>
        <p:spPr bwMode="auto">
          <a:xfrm>
            <a:off x="755650" y="908050"/>
            <a:ext cx="7653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3200" dirty="0">
                <a:solidFill>
                  <a:srgbClr val="FF00FF"/>
                </a:solidFill>
                <a:cs typeface="B Nazanin" pitchFamily="2" charset="-78"/>
              </a:rPr>
              <a:t>تیم</a:t>
            </a:r>
            <a:r>
              <a:rPr lang="fa-IR" sz="3200" dirty="0">
                <a:cs typeface="B Nazanin" pitchFamily="2" charset="-78"/>
              </a:rPr>
              <a:t> خودرا برای فعالیت در عرصه آماده کنید.</a:t>
            </a:r>
            <a:endParaRPr lang="en-US" sz="3200" dirty="0">
              <a:cs typeface="B Nazanin" pitchFamily="2" charset="-78"/>
            </a:endParaRPr>
          </a:p>
        </p:txBody>
      </p:sp>
      <p:sp>
        <p:nvSpPr>
          <p:cNvPr id="234506" name="Text Box 10"/>
          <p:cNvSpPr txBox="1">
            <a:spLocks noChangeArrowheads="1"/>
          </p:cNvSpPr>
          <p:nvPr/>
        </p:nvSpPr>
        <p:spPr bwMode="auto">
          <a:xfrm>
            <a:off x="611188" y="1576388"/>
            <a:ext cx="765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800">
              <a:cs typeface="Arial" charset="0"/>
            </a:endParaRPr>
          </a:p>
        </p:txBody>
      </p:sp>
      <p:sp>
        <p:nvSpPr>
          <p:cNvPr id="234507" name="AutoShape 11"/>
          <p:cNvSpPr>
            <a:spLocks noChangeArrowheads="1"/>
          </p:cNvSpPr>
          <p:nvPr/>
        </p:nvSpPr>
        <p:spPr bwMode="auto">
          <a:xfrm>
            <a:off x="8459788" y="6237288"/>
            <a:ext cx="360362" cy="285750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4508" name="AutoShape 12"/>
          <p:cNvSpPr>
            <a:spLocks noChangeArrowheads="1"/>
          </p:cNvSpPr>
          <p:nvPr/>
        </p:nvSpPr>
        <p:spPr bwMode="auto">
          <a:xfrm>
            <a:off x="8459788" y="5661025"/>
            <a:ext cx="360362" cy="285750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4509" name="AutoShape 13"/>
          <p:cNvSpPr>
            <a:spLocks noChangeArrowheads="1"/>
          </p:cNvSpPr>
          <p:nvPr/>
        </p:nvSpPr>
        <p:spPr bwMode="auto">
          <a:xfrm>
            <a:off x="8459788" y="5084763"/>
            <a:ext cx="360362" cy="285750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4510" name="AutoShape 14"/>
          <p:cNvSpPr>
            <a:spLocks noChangeArrowheads="1"/>
          </p:cNvSpPr>
          <p:nvPr/>
        </p:nvSpPr>
        <p:spPr bwMode="auto">
          <a:xfrm>
            <a:off x="8459788" y="4508500"/>
            <a:ext cx="360362" cy="285750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4511" name="Text Box 15"/>
          <p:cNvSpPr txBox="1">
            <a:spLocks noChangeArrowheads="1"/>
          </p:cNvSpPr>
          <p:nvPr/>
        </p:nvSpPr>
        <p:spPr bwMode="auto">
          <a:xfrm>
            <a:off x="2771775" y="1412875"/>
            <a:ext cx="5637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3200">
                <a:cs typeface="B Nazanin" pitchFamily="2" charset="-78"/>
              </a:rPr>
              <a:t>همه گیری را </a:t>
            </a:r>
            <a:r>
              <a:rPr lang="fa-IR" sz="3200">
                <a:solidFill>
                  <a:srgbClr val="FF00FF"/>
                </a:solidFill>
                <a:cs typeface="B Nazanin" pitchFamily="2" charset="-78"/>
              </a:rPr>
              <a:t>تایید</a:t>
            </a:r>
            <a:r>
              <a:rPr lang="fa-IR" sz="3200">
                <a:cs typeface="B Nazanin" pitchFamily="2" charset="-78"/>
              </a:rPr>
              <a:t> کنید.</a:t>
            </a:r>
            <a:endParaRPr lang="en-US" sz="3200">
              <a:cs typeface="B Nazanin" pitchFamily="2" charset="-78"/>
            </a:endParaRPr>
          </a:p>
        </p:txBody>
      </p:sp>
      <p:sp>
        <p:nvSpPr>
          <p:cNvPr id="234512" name="Text Box 16"/>
          <p:cNvSpPr txBox="1">
            <a:spLocks noChangeArrowheads="1"/>
          </p:cNvSpPr>
          <p:nvPr/>
        </p:nvSpPr>
        <p:spPr bwMode="auto">
          <a:xfrm>
            <a:off x="755650" y="2060575"/>
            <a:ext cx="7653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3200">
                <a:solidFill>
                  <a:srgbClr val="FF00FF"/>
                </a:solidFill>
                <a:cs typeface="B Nazanin" pitchFamily="2" charset="-78"/>
              </a:rPr>
              <a:t>مورد</a:t>
            </a:r>
            <a:r>
              <a:rPr lang="fa-IR" sz="3200">
                <a:cs typeface="B Nazanin" pitchFamily="2" charset="-78"/>
              </a:rPr>
              <a:t> را تعریف و </a:t>
            </a:r>
            <a:r>
              <a:rPr lang="fa-IR" sz="3200">
                <a:solidFill>
                  <a:srgbClr val="FF00FF"/>
                </a:solidFill>
                <a:cs typeface="B Nazanin" pitchFamily="2" charset="-78"/>
              </a:rPr>
              <a:t>تشخیص</a:t>
            </a:r>
            <a:r>
              <a:rPr lang="fa-IR" sz="3200">
                <a:cs typeface="B Nazanin" pitchFamily="2" charset="-78"/>
              </a:rPr>
              <a:t> را تایید کنید.</a:t>
            </a:r>
            <a:endParaRPr lang="en-US" sz="3200">
              <a:cs typeface="B Nazanin" pitchFamily="2" charset="-78"/>
            </a:endParaRPr>
          </a:p>
        </p:txBody>
      </p:sp>
      <p:sp>
        <p:nvSpPr>
          <p:cNvPr id="234513" name="Text Box 17"/>
          <p:cNvSpPr txBox="1">
            <a:spLocks noChangeArrowheads="1"/>
          </p:cNvSpPr>
          <p:nvPr/>
        </p:nvSpPr>
        <p:spPr bwMode="auto">
          <a:xfrm>
            <a:off x="-252413" y="2636838"/>
            <a:ext cx="8732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3200">
                <a:solidFill>
                  <a:srgbClr val="FF00FF"/>
                </a:solidFill>
                <a:cs typeface="B Nazanin" pitchFamily="2" charset="-78"/>
              </a:rPr>
              <a:t>داده های</a:t>
            </a:r>
            <a:r>
              <a:rPr lang="fa-IR" sz="3200">
                <a:cs typeface="B Nazanin" pitchFamily="2" charset="-78"/>
              </a:rPr>
              <a:t> مربوط به زمان،مکان و شخص را گرد آوری کنید.</a:t>
            </a:r>
            <a:endParaRPr lang="en-US" sz="3200">
              <a:cs typeface="B Nazanin" pitchFamily="2" charset="-78"/>
            </a:endParaRPr>
          </a:p>
        </p:txBody>
      </p:sp>
      <p:sp>
        <p:nvSpPr>
          <p:cNvPr id="234514" name="Text Box 18"/>
          <p:cNvSpPr txBox="1">
            <a:spLocks noChangeArrowheads="1"/>
          </p:cNvSpPr>
          <p:nvPr/>
        </p:nvSpPr>
        <p:spPr bwMode="auto">
          <a:xfrm>
            <a:off x="1403350" y="3141663"/>
            <a:ext cx="70770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3200">
                <a:cs typeface="B Nazanin" pitchFamily="2" charset="-78"/>
              </a:rPr>
              <a:t>افراد </a:t>
            </a:r>
            <a:r>
              <a:rPr lang="fa-IR" sz="3200">
                <a:solidFill>
                  <a:srgbClr val="FF00FF"/>
                </a:solidFill>
                <a:cs typeface="B Nazanin" pitchFamily="2" charset="-78"/>
              </a:rPr>
              <a:t>در معرض</a:t>
            </a:r>
            <a:r>
              <a:rPr lang="fa-IR" sz="3200">
                <a:cs typeface="B Nazanin" pitchFamily="2" charset="-78"/>
              </a:rPr>
              <a:t> خطر را مشخص کنید.</a:t>
            </a:r>
            <a:endParaRPr lang="en-US" sz="3200">
              <a:cs typeface="B Nazanin" pitchFamily="2" charset="-78"/>
            </a:endParaRPr>
          </a:p>
        </p:txBody>
      </p:sp>
      <p:sp>
        <p:nvSpPr>
          <p:cNvPr id="234515" name="Text Box 19"/>
          <p:cNvSpPr txBox="1">
            <a:spLocks noChangeArrowheads="1"/>
          </p:cNvSpPr>
          <p:nvPr/>
        </p:nvSpPr>
        <p:spPr bwMode="auto">
          <a:xfrm>
            <a:off x="468313" y="3716338"/>
            <a:ext cx="80121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3200">
                <a:solidFill>
                  <a:srgbClr val="FF00FF"/>
                </a:solidFill>
                <a:cs typeface="B Nazanin" pitchFamily="2" charset="-78"/>
              </a:rPr>
              <a:t>فرضیه</a:t>
            </a:r>
            <a:r>
              <a:rPr lang="fa-IR" sz="3200">
                <a:cs typeface="B Nazanin" pitchFamily="2" charset="-78"/>
              </a:rPr>
              <a:t> های خودرا تنظیم کنید.</a:t>
            </a:r>
            <a:endParaRPr lang="en-US" sz="3200">
              <a:cs typeface="B Nazanin" pitchFamily="2" charset="-78"/>
            </a:endParaRPr>
          </a:p>
        </p:txBody>
      </p:sp>
      <p:sp>
        <p:nvSpPr>
          <p:cNvPr id="234516" name="Text Box 20"/>
          <p:cNvSpPr txBox="1">
            <a:spLocks noChangeArrowheads="1"/>
          </p:cNvSpPr>
          <p:nvPr/>
        </p:nvSpPr>
        <p:spPr bwMode="auto">
          <a:xfrm>
            <a:off x="-252413" y="4292600"/>
            <a:ext cx="8661401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3200">
                <a:cs typeface="B Nazanin" pitchFamily="2" charset="-78"/>
              </a:rPr>
              <a:t>داده های گردآوری شده را </a:t>
            </a:r>
            <a:r>
              <a:rPr lang="fa-IR" sz="3200">
                <a:solidFill>
                  <a:srgbClr val="FF00FF"/>
                </a:solidFill>
                <a:cs typeface="B Nazanin" pitchFamily="2" charset="-78"/>
              </a:rPr>
              <a:t>تجزیه و تحلیل</a:t>
            </a:r>
            <a:r>
              <a:rPr lang="fa-IR" sz="3200">
                <a:cs typeface="B Nazanin" pitchFamily="2" charset="-78"/>
              </a:rPr>
              <a:t> کنید.</a:t>
            </a:r>
            <a:endParaRPr lang="en-US" sz="3200">
              <a:cs typeface="B Nazanin" pitchFamily="2" charset="-78"/>
            </a:endParaRPr>
          </a:p>
        </p:txBody>
      </p:sp>
      <p:sp>
        <p:nvSpPr>
          <p:cNvPr id="234517" name="Text Box 21"/>
          <p:cNvSpPr txBox="1">
            <a:spLocks noChangeArrowheads="1"/>
          </p:cNvSpPr>
          <p:nvPr/>
        </p:nvSpPr>
        <p:spPr bwMode="auto">
          <a:xfrm>
            <a:off x="395288" y="4941888"/>
            <a:ext cx="8013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3200">
                <a:cs typeface="B Nazanin" pitchFamily="2" charset="-78"/>
              </a:rPr>
              <a:t>فرضیه هارا بیازمایید.</a:t>
            </a:r>
            <a:endParaRPr lang="en-US" sz="3200">
              <a:cs typeface="B Nazanin" pitchFamily="2" charset="-78"/>
            </a:endParaRPr>
          </a:p>
        </p:txBody>
      </p:sp>
      <p:sp>
        <p:nvSpPr>
          <p:cNvPr id="234518" name="Text Box 22"/>
          <p:cNvSpPr txBox="1">
            <a:spLocks noChangeArrowheads="1"/>
          </p:cNvSpPr>
          <p:nvPr/>
        </p:nvSpPr>
        <p:spPr bwMode="auto">
          <a:xfrm>
            <a:off x="0" y="5445125"/>
            <a:ext cx="8480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3200">
                <a:cs typeface="B Nazanin" pitchFamily="2" charset="-78"/>
              </a:rPr>
              <a:t>از بررسی یک </a:t>
            </a:r>
            <a:r>
              <a:rPr lang="fa-IR" sz="3200">
                <a:solidFill>
                  <a:srgbClr val="FF00FF"/>
                </a:solidFill>
                <a:cs typeface="B Nazanin" pitchFamily="2" charset="-78"/>
              </a:rPr>
              <a:t>گزارش</a:t>
            </a:r>
            <a:r>
              <a:rPr lang="fa-IR" sz="3200">
                <a:cs typeface="B Nazanin" pitchFamily="2" charset="-78"/>
              </a:rPr>
              <a:t> تهیه و </a:t>
            </a:r>
            <a:r>
              <a:rPr lang="fa-IR" sz="3200">
                <a:solidFill>
                  <a:srgbClr val="FF00FF"/>
                </a:solidFill>
                <a:cs typeface="B Nazanin" pitchFamily="2" charset="-78"/>
              </a:rPr>
              <a:t>پیشنهادات</a:t>
            </a:r>
            <a:r>
              <a:rPr lang="fa-IR" sz="3200">
                <a:cs typeface="B Nazanin" pitchFamily="2" charset="-78"/>
              </a:rPr>
              <a:t> خودرا ارائه کنید.</a:t>
            </a:r>
            <a:endParaRPr lang="en-US" sz="3200">
              <a:cs typeface="B Nazanin" pitchFamily="2" charset="-78"/>
            </a:endParaRPr>
          </a:p>
        </p:txBody>
      </p:sp>
      <p:sp>
        <p:nvSpPr>
          <p:cNvPr id="234519" name="Text Box 23"/>
          <p:cNvSpPr txBox="1">
            <a:spLocks noChangeArrowheads="1"/>
          </p:cNvSpPr>
          <p:nvPr/>
        </p:nvSpPr>
        <p:spPr bwMode="auto">
          <a:xfrm>
            <a:off x="0" y="6092825"/>
            <a:ext cx="8480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2800">
                <a:cs typeface="B Nazanin" pitchFamily="2" charset="-78"/>
              </a:rPr>
              <a:t>جهت بررسی عمیق تر یک مطالعه ی سیستمیک طراحی کنید.</a:t>
            </a:r>
            <a:endParaRPr lang="en-US" sz="2800">
              <a:cs typeface="B Nazanin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428736"/>
            <a:ext cx="7600976" cy="1214446"/>
          </a:xfrm>
        </p:spPr>
        <p:txBody>
          <a:bodyPr>
            <a:noAutofit/>
          </a:bodyPr>
          <a:lstStyle/>
          <a:p>
            <a:pPr algn="ctr"/>
            <a:r>
              <a:rPr lang="fa-IR" sz="6000" dirty="0" smtClean="0">
                <a:solidFill>
                  <a:srgbClr val="FF0000"/>
                </a:solidFill>
                <a:cs typeface="B Nazanin" pitchFamily="2" charset="-78"/>
              </a:rPr>
              <a:t>منبع</a:t>
            </a:r>
            <a:endParaRPr lang="en-US" sz="6000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3042" y="2786058"/>
            <a:ext cx="6172200" cy="1371600"/>
          </a:xfrm>
        </p:spPr>
        <p:txBody>
          <a:bodyPr>
            <a:normAutofit/>
          </a:bodyPr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کتاب جامع بهداشت عمومی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حسین حاتمی و همکاران</a:t>
            </a:r>
            <a:endParaRPr lang="en-US" sz="3200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/>
          </a:bodyPr>
          <a:lstStyle/>
          <a:p>
            <a:pPr algn="ctr"/>
            <a:r>
              <a:rPr lang="fa-IR" sz="5400" dirty="0" smtClean="0">
                <a:solidFill>
                  <a:srgbClr val="FF0000"/>
                </a:solidFill>
                <a:cs typeface="B Nazanin" pitchFamily="2" charset="-78"/>
              </a:rPr>
              <a:t>مبارزه با همه گیری</a:t>
            </a:r>
            <a:endParaRPr lang="en-US" sz="5400" dirty="0">
              <a:solidFill>
                <a:srgbClr val="FF0000"/>
              </a:solidFill>
              <a:cs typeface="B Nazanin" pitchFamily="2" charset="-78"/>
            </a:endParaRPr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00174"/>
            <a:ext cx="778674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چه موقع همه گیری همه گیری را خلاتمه یافته تلقی کنیم؟</a:t>
            </a:r>
            <a:endParaRPr lang="en-US" dirty="0">
              <a:solidFill>
                <a:srgbClr val="FF0000"/>
              </a:solidFill>
              <a:cs typeface="B Nazanin" pitchFamily="2" charset="-78"/>
            </a:endParaRPr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357430"/>
            <a:ext cx="6643734" cy="1904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fa-IR" sz="6000" dirty="0" smtClean="0">
                <a:solidFill>
                  <a:srgbClr val="FF0000"/>
                </a:solidFill>
                <a:cs typeface="B Nazanin" pitchFamily="2" charset="-78"/>
              </a:rPr>
              <a:t>اهداف درس</a:t>
            </a:r>
            <a:endParaRPr lang="en-US" sz="6000" dirty="0">
              <a:solidFill>
                <a:srgbClr val="FF0000"/>
              </a:solidFill>
              <a:cs typeface="B Nazanin" pitchFamily="2" charset="-78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000108"/>
            <a:ext cx="8072494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000" dirty="0" smtClean="0">
                <a:solidFill>
                  <a:srgbClr val="FF0000"/>
                </a:solidFill>
                <a:cs typeface="B Nazanin" pitchFamily="2" charset="-78"/>
              </a:rPr>
              <a:t>تعریف اپیدمی</a:t>
            </a:r>
            <a:endParaRPr lang="en-US" sz="6000" dirty="0">
              <a:solidFill>
                <a:srgbClr val="FF0000"/>
              </a:solidFill>
              <a:cs typeface="B Nazanin" pitchFamily="2" charset="-78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071538" y="1928802"/>
            <a:ext cx="6858048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600" dirty="0" smtClean="0">
                <a:solidFill>
                  <a:srgbClr val="FF0000"/>
                </a:solidFill>
                <a:cs typeface="B Nazanin" pitchFamily="2" charset="-78"/>
              </a:rPr>
              <a:t>بررسی همه گیری</a:t>
            </a:r>
            <a:endParaRPr lang="en-US" sz="6600" dirty="0">
              <a:solidFill>
                <a:srgbClr val="FF0000"/>
              </a:solidFill>
              <a:cs typeface="B Nazanin" pitchFamily="2" charset="-78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857364"/>
            <a:ext cx="785818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000" dirty="0" smtClean="0">
                <a:solidFill>
                  <a:srgbClr val="FF0000"/>
                </a:solidFill>
                <a:cs typeface="B Nazanin" pitchFamily="2" charset="-78"/>
              </a:rPr>
              <a:t>اهداف بررسی همه گیری</a:t>
            </a:r>
            <a:endParaRPr lang="en-US" sz="6000" dirty="0">
              <a:solidFill>
                <a:srgbClr val="FF0000"/>
              </a:solidFill>
              <a:cs typeface="B Nazanin" pitchFamily="2" charset="-78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00174"/>
            <a:ext cx="7500990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ext Box 2"/>
          <p:cNvSpPr txBox="1">
            <a:spLocks noChangeArrowheads="1"/>
          </p:cNvSpPr>
          <p:nvPr/>
        </p:nvSpPr>
        <p:spPr bwMode="auto">
          <a:xfrm>
            <a:off x="250825" y="207963"/>
            <a:ext cx="837406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a-IR" sz="4400" b="1" dirty="0">
                <a:solidFill>
                  <a:srgbClr val="FF0000"/>
                </a:solidFill>
              </a:rPr>
              <a:t>الگوهای مختلف همه </a:t>
            </a:r>
            <a:r>
              <a:rPr lang="fa-IR" sz="4400" b="1" dirty="0" smtClean="0">
                <a:solidFill>
                  <a:srgbClr val="FF0000"/>
                </a:solidFill>
              </a:rPr>
              <a:t>گیری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144387" name="AutoShape 3"/>
          <p:cNvSpPr>
            <a:spLocks noChangeArrowheads="1"/>
          </p:cNvSpPr>
          <p:nvPr/>
        </p:nvSpPr>
        <p:spPr bwMode="auto">
          <a:xfrm>
            <a:off x="8459788" y="1341438"/>
            <a:ext cx="431800" cy="358775"/>
          </a:xfrm>
          <a:prstGeom prst="star5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88" name="AutoShape 4"/>
          <p:cNvSpPr>
            <a:spLocks noChangeArrowheads="1"/>
          </p:cNvSpPr>
          <p:nvPr/>
        </p:nvSpPr>
        <p:spPr bwMode="auto">
          <a:xfrm>
            <a:off x="8388350" y="3644900"/>
            <a:ext cx="431800" cy="358775"/>
          </a:xfrm>
          <a:prstGeom prst="star5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89" name="AutoShape 5"/>
          <p:cNvSpPr>
            <a:spLocks noChangeArrowheads="1"/>
          </p:cNvSpPr>
          <p:nvPr/>
        </p:nvSpPr>
        <p:spPr bwMode="auto">
          <a:xfrm>
            <a:off x="8388350" y="4581525"/>
            <a:ext cx="431800" cy="358775"/>
          </a:xfrm>
          <a:prstGeom prst="star5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0" name="Text Box 6"/>
          <p:cNvSpPr txBox="1">
            <a:spLocks noChangeArrowheads="1"/>
          </p:cNvSpPr>
          <p:nvPr/>
        </p:nvSpPr>
        <p:spPr bwMode="auto">
          <a:xfrm>
            <a:off x="1116013" y="1216025"/>
            <a:ext cx="72929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6000" dirty="0">
                <a:cs typeface="B Nazanin" pitchFamily="2" charset="-78"/>
              </a:rPr>
              <a:t>همه گیری تک منبعی</a:t>
            </a:r>
            <a:endParaRPr lang="en-US" sz="6000" dirty="0">
              <a:cs typeface="B Nazanin" pitchFamily="2" charset="-78"/>
            </a:endParaRPr>
          </a:p>
        </p:txBody>
      </p:sp>
      <p:sp>
        <p:nvSpPr>
          <p:cNvPr id="144391" name="Oval 7"/>
          <p:cNvSpPr>
            <a:spLocks noChangeArrowheads="1"/>
          </p:cNvSpPr>
          <p:nvPr/>
        </p:nvSpPr>
        <p:spPr bwMode="auto">
          <a:xfrm>
            <a:off x="6443663" y="2420938"/>
            <a:ext cx="215900" cy="193675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1116013" y="2133600"/>
            <a:ext cx="51323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3200" dirty="0">
                <a:cs typeface="B Nazanin" pitchFamily="2" charset="-78"/>
              </a:rPr>
              <a:t>تک منبعی لحظه ای</a:t>
            </a:r>
            <a:endParaRPr lang="en-US" sz="3200" dirty="0">
              <a:cs typeface="B Nazanin" pitchFamily="2" charset="-78"/>
            </a:endParaRPr>
          </a:p>
        </p:txBody>
      </p:sp>
      <p:sp>
        <p:nvSpPr>
          <p:cNvPr id="144393" name="Oval 9"/>
          <p:cNvSpPr>
            <a:spLocks noChangeArrowheads="1"/>
          </p:cNvSpPr>
          <p:nvPr/>
        </p:nvSpPr>
        <p:spPr bwMode="auto">
          <a:xfrm>
            <a:off x="6443663" y="3068638"/>
            <a:ext cx="215900" cy="193675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4" name="Text Box 10"/>
          <p:cNvSpPr txBox="1">
            <a:spLocks noChangeArrowheads="1"/>
          </p:cNvSpPr>
          <p:nvPr/>
        </p:nvSpPr>
        <p:spPr bwMode="auto">
          <a:xfrm>
            <a:off x="1979613" y="2781300"/>
            <a:ext cx="43211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3200" dirty="0">
                <a:cs typeface="B Nazanin" pitchFamily="2" charset="-78"/>
              </a:rPr>
              <a:t>تک منبعی مداوم</a:t>
            </a:r>
            <a:endParaRPr lang="en-US" sz="3200" dirty="0">
              <a:cs typeface="B Nazanin" pitchFamily="2" charset="-78"/>
            </a:endParaRPr>
          </a:p>
        </p:txBody>
      </p:sp>
      <p:sp>
        <p:nvSpPr>
          <p:cNvPr id="144395" name="Text Box 11"/>
          <p:cNvSpPr txBox="1">
            <a:spLocks noChangeArrowheads="1"/>
          </p:cNvSpPr>
          <p:nvPr/>
        </p:nvSpPr>
        <p:spPr bwMode="auto">
          <a:xfrm>
            <a:off x="179388" y="3357563"/>
            <a:ext cx="80645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6000" dirty="0">
                <a:cs typeface="B Nazanin" pitchFamily="2" charset="-78"/>
              </a:rPr>
              <a:t>همه گیری پیشرونده</a:t>
            </a:r>
            <a:endParaRPr lang="en-US" sz="6000" dirty="0">
              <a:cs typeface="B Nazanin" pitchFamily="2" charset="-78"/>
            </a:endParaRPr>
          </a:p>
        </p:txBody>
      </p:sp>
      <p:sp>
        <p:nvSpPr>
          <p:cNvPr id="144396" name="Text Box 12"/>
          <p:cNvSpPr txBox="1">
            <a:spLocks noChangeArrowheads="1"/>
          </p:cNvSpPr>
          <p:nvPr/>
        </p:nvSpPr>
        <p:spPr bwMode="auto">
          <a:xfrm>
            <a:off x="1763713" y="4292600"/>
            <a:ext cx="6500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6000" dirty="0">
                <a:cs typeface="B Nazanin" pitchFamily="2" charset="-78"/>
              </a:rPr>
              <a:t>همه گیری آرام یا نوین</a:t>
            </a:r>
            <a:endParaRPr lang="en-US" sz="6000" dirty="0">
              <a:cs typeface="B Nazanin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/>
          <p:cNvSpPr txBox="1">
            <a:spLocks noChangeArrowheads="1"/>
          </p:cNvSpPr>
          <p:nvPr/>
        </p:nvSpPr>
        <p:spPr bwMode="auto">
          <a:xfrm>
            <a:off x="179388" y="207963"/>
            <a:ext cx="8496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a-IR" sz="3600" b="1" dirty="0">
                <a:solidFill>
                  <a:srgbClr val="FF0000"/>
                </a:solidFill>
              </a:rPr>
              <a:t>ویژگی های همه گیری تک منبعی لحظه </a:t>
            </a:r>
            <a:r>
              <a:rPr lang="fa-IR" sz="3600" b="1" dirty="0" smtClean="0">
                <a:solidFill>
                  <a:srgbClr val="FF0000"/>
                </a:solidFill>
              </a:rPr>
              <a:t>ای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45411" name="AutoShape 3"/>
          <p:cNvSpPr>
            <a:spLocks noChangeArrowheads="1"/>
          </p:cNvSpPr>
          <p:nvPr/>
        </p:nvSpPr>
        <p:spPr bwMode="auto">
          <a:xfrm>
            <a:off x="8243888" y="1268413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2" name="AutoShape 4"/>
          <p:cNvSpPr>
            <a:spLocks noChangeArrowheads="1"/>
          </p:cNvSpPr>
          <p:nvPr/>
        </p:nvSpPr>
        <p:spPr bwMode="auto">
          <a:xfrm>
            <a:off x="8243888" y="1916113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3" name="AutoShape 5"/>
          <p:cNvSpPr>
            <a:spLocks noChangeArrowheads="1"/>
          </p:cNvSpPr>
          <p:nvPr/>
        </p:nvSpPr>
        <p:spPr bwMode="auto">
          <a:xfrm>
            <a:off x="8243888" y="2636838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4" name="AutoShape 6"/>
          <p:cNvSpPr>
            <a:spLocks noChangeArrowheads="1"/>
          </p:cNvSpPr>
          <p:nvPr/>
        </p:nvSpPr>
        <p:spPr bwMode="auto">
          <a:xfrm>
            <a:off x="8243888" y="3429000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5" name="AutoShape 7"/>
          <p:cNvSpPr>
            <a:spLocks noChangeArrowheads="1"/>
          </p:cNvSpPr>
          <p:nvPr/>
        </p:nvSpPr>
        <p:spPr bwMode="auto">
          <a:xfrm>
            <a:off x="8243888" y="4149725"/>
            <a:ext cx="431800" cy="358775"/>
          </a:xfrm>
          <a:prstGeom prst="star5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6" name="Text Box 8"/>
          <p:cNvSpPr txBox="1">
            <a:spLocks noChangeArrowheads="1"/>
          </p:cNvSpPr>
          <p:nvPr/>
        </p:nvSpPr>
        <p:spPr bwMode="auto">
          <a:xfrm>
            <a:off x="827088" y="1125538"/>
            <a:ext cx="74374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fa-IR" sz="3600" b="1" dirty="0">
                <a:latin typeface="Zr" pitchFamily="2" charset="2"/>
              </a:rPr>
              <a:t>از یک محل و منبع شروع می شود.</a:t>
            </a:r>
            <a:endParaRPr lang="en-US" sz="3600" b="1" dirty="0">
              <a:latin typeface="Zr" pitchFamily="2" charset="2"/>
            </a:endParaRPr>
          </a:p>
        </p:txBody>
      </p:sp>
      <p:sp>
        <p:nvSpPr>
          <p:cNvPr id="145417" name="Text Box 9"/>
          <p:cNvSpPr txBox="1">
            <a:spLocks noChangeArrowheads="1"/>
          </p:cNvSpPr>
          <p:nvPr/>
        </p:nvSpPr>
        <p:spPr bwMode="auto">
          <a:xfrm>
            <a:off x="0" y="1773238"/>
            <a:ext cx="82438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fa-IR" sz="3600" b="1" dirty="0"/>
              <a:t>موارد بیماری بطور ناگهان و همزمان ایجاد می شوند.</a:t>
            </a:r>
            <a:endParaRPr lang="en-US" sz="3600" b="1" dirty="0"/>
          </a:p>
        </p:txBody>
      </p:sp>
      <p:sp>
        <p:nvSpPr>
          <p:cNvPr id="145418" name="Text Box 10"/>
          <p:cNvSpPr txBox="1">
            <a:spLocks noChangeArrowheads="1"/>
          </p:cNvSpPr>
          <p:nvPr/>
        </p:nvSpPr>
        <p:spPr bwMode="auto">
          <a:xfrm>
            <a:off x="468313" y="2492375"/>
            <a:ext cx="7724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fa-IR" sz="3600" b="1" dirty="0"/>
              <a:t>تعداد موارد سریعا افزایش و کاهش می یابد.</a:t>
            </a:r>
            <a:endParaRPr lang="en-US" sz="3600" b="1" dirty="0"/>
          </a:p>
        </p:txBody>
      </p:sp>
      <p:sp>
        <p:nvSpPr>
          <p:cNvPr id="145419" name="Text Box 11"/>
          <p:cNvSpPr txBox="1">
            <a:spLocks noChangeArrowheads="1"/>
          </p:cNvSpPr>
          <p:nvPr/>
        </p:nvSpPr>
        <p:spPr bwMode="auto">
          <a:xfrm>
            <a:off x="684213" y="3284538"/>
            <a:ext cx="748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fa-IR" sz="3600" b="1" dirty="0"/>
              <a:t>منحنی همه گیری فقط یک موج دارد.</a:t>
            </a:r>
            <a:endParaRPr lang="en-US" sz="3600" b="1" dirty="0"/>
          </a:p>
        </p:txBody>
      </p:sp>
      <p:sp>
        <p:nvSpPr>
          <p:cNvPr id="145420" name="Text Box 12"/>
          <p:cNvSpPr txBox="1">
            <a:spLocks noChangeArrowheads="1"/>
          </p:cNvSpPr>
          <p:nvPr/>
        </p:nvSpPr>
        <p:spPr bwMode="auto">
          <a:xfrm>
            <a:off x="179388" y="4005263"/>
            <a:ext cx="79930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fa-IR" sz="3600" b="1" dirty="0"/>
              <a:t>طول دوره ی همه گیری به اندازه ی یک دوره ی کمون بیماری است.</a:t>
            </a:r>
            <a:endParaRPr lang="en-US" sz="3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ChangeArrowheads="1"/>
          </p:cNvSpPr>
          <p:nvPr/>
        </p:nvSpPr>
        <p:spPr bwMode="auto">
          <a:xfrm>
            <a:off x="5148263" y="38608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35" name="Rectangle 3"/>
          <p:cNvSpPr>
            <a:spLocks noChangeArrowheads="1"/>
          </p:cNvSpPr>
          <p:nvPr/>
        </p:nvSpPr>
        <p:spPr bwMode="auto">
          <a:xfrm>
            <a:off x="4932363" y="34290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4932363" y="49418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37" name="Rectangle 5"/>
          <p:cNvSpPr>
            <a:spLocks noChangeArrowheads="1"/>
          </p:cNvSpPr>
          <p:nvPr/>
        </p:nvSpPr>
        <p:spPr bwMode="auto">
          <a:xfrm>
            <a:off x="4716463" y="36449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4716463" y="45085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39" name="Rectangle 7"/>
          <p:cNvSpPr>
            <a:spLocks noChangeArrowheads="1"/>
          </p:cNvSpPr>
          <p:nvPr/>
        </p:nvSpPr>
        <p:spPr bwMode="auto">
          <a:xfrm>
            <a:off x="5148263" y="40767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0" name="Rectangle 8"/>
          <p:cNvSpPr>
            <a:spLocks noChangeArrowheads="1"/>
          </p:cNvSpPr>
          <p:nvPr/>
        </p:nvSpPr>
        <p:spPr bwMode="auto">
          <a:xfrm>
            <a:off x="4716463" y="53736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1" name="Rectangle 9"/>
          <p:cNvSpPr>
            <a:spLocks noChangeArrowheads="1"/>
          </p:cNvSpPr>
          <p:nvPr/>
        </p:nvSpPr>
        <p:spPr bwMode="auto">
          <a:xfrm>
            <a:off x="5148263" y="45085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2" name="Rectangle 10"/>
          <p:cNvSpPr>
            <a:spLocks noChangeArrowheads="1"/>
          </p:cNvSpPr>
          <p:nvPr/>
        </p:nvSpPr>
        <p:spPr bwMode="auto">
          <a:xfrm>
            <a:off x="4932363" y="40767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3" name="Rectangle 11"/>
          <p:cNvSpPr>
            <a:spLocks noChangeArrowheads="1"/>
          </p:cNvSpPr>
          <p:nvPr/>
        </p:nvSpPr>
        <p:spPr bwMode="auto">
          <a:xfrm>
            <a:off x="4932363" y="27813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4" name="Rectangle 12"/>
          <p:cNvSpPr>
            <a:spLocks noChangeArrowheads="1"/>
          </p:cNvSpPr>
          <p:nvPr/>
        </p:nvSpPr>
        <p:spPr bwMode="auto">
          <a:xfrm>
            <a:off x="4500563" y="40767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5" name="Rectangle 13"/>
          <p:cNvSpPr>
            <a:spLocks noChangeArrowheads="1"/>
          </p:cNvSpPr>
          <p:nvPr/>
        </p:nvSpPr>
        <p:spPr bwMode="auto">
          <a:xfrm>
            <a:off x="4500563" y="47244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6" name="Rectangle 14"/>
          <p:cNvSpPr>
            <a:spLocks noChangeArrowheads="1"/>
          </p:cNvSpPr>
          <p:nvPr/>
        </p:nvSpPr>
        <p:spPr bwMode="auto">
          <a:xfrm>
            <a:off x="4500563" y="49418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7" name="Rectangle 15"/>
          <p:cNvSpPr>
            <a:spLocks noChangeArrowheads="1"/>
          </p:cNvSpPr>
          <p:nvPr/>
        </p:nvSpPr>
        <p:spPr bwMode="auto">
          <a:xfrm>
            <a:off x="4284663" y="47244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8" name="Rectangle 16"/>
          <p:cNvSpPr>
            <a:spLocks noChangeArrowheads="1"/>
          </p:cNvSpPr>
          <p:nvPr/>
        </p:nvSpPr>
        <p:spPr bwMode="auto">
          <a:xfrm>
            <a:off x="5148263" y="32131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9" name="Rectangle 17"/>
          <p:cNvSpPr>
            <a:spLocks noChangeArrowheads="1"/>
          </p:cNvSpPr>
          <p:nvPr/>
        </p:nvSpPr>
        <p:spPr bwMode="auto">
          <a:xfrm>
            <a:off x="4932363" y="42926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50" name="Rectangle 18"/>
          <p:cNvSpPr>
            <a:spLocks noChangeArrowheads="1"/>
          </p:cNvSpPr>
          <p:nvPr/>
        </p:nvSpPr>
        <p:spPr bwMode="auto">
          <a:xfrm>
            <a:off x="4716463" y="40767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51" name="Rectangle 19"/>
          <p:cNvSpPr>
            <a:spLocks noChangeArrowheads="1"/>
          </p:cNvSpPr>
          <p:nvPr/>
        </p:nvSpPr>
        <p:spPr bwMode="auto">
          <a:xfrm>
            <a:off x="4500563" y="53736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52" name="Rectangle 20"/>
          <p:cNvSpPr>
            <a:spLocks noChangeArrowheads="1"/>
          </p:cNvSpPr>
          <p:nvPr/>
        </p:nvSpPr>
        <p:spPr bwMode="auto">
          <a:xfrm>
            <a:off x="5148263" y="34290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53" name="Rectangle 21"/>
          <p:cNvSpPr>
            <a:spLocks noChangeArrowheads="1"/>
          </p:cNvSpPr>
          <p:nvPr/>
        </p:nvSpPr>
        <p:spPr bwMode="auto">
          <a:xfrm>
            <a:off x="5148263" y="36449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54" name="Rectangle 22"/>
          <p:cNvSpPr>
            <a:spLocks noChangeArrowheads="1"/>
          </p:cNvSpPr>
          <p:nvPr/>
        </p:nvSpPr>
        <p:spPr bwMode="auto">
          <a:xfrm>
            <a:off x="5148263" y="47244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55" name="Rectangle 23"/>
          <p:cNvSpPr>
            <a:spLocks noChangeArrowheads="1"/>
          </p:cNvSpPr>
          <p:nvPr/>
        </p:nvSpPr>
        <p:spPr bwMode="auto">
          <a:xfrm>
            <a:off x="5148263" y="49418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56" name="Rectangle 24"/>
          <p:cNvSpPr>
            <a:spLocks noChangeArrowheads="1"/>
          </p:cNvSpPr>
          <p:nvPr/>
        </p:nvSpPr>
        <p:spPr bwMode="auto">
          <a:xfrm>
            <a:off x="5148263" y="42926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57" name="Rectangle 25"/>
          <p:cNvSpPr>
            <a:spLocks noChangeArrowheads="1"/>
          </p:cNvSpPr>
          <p:nvPr/>
        </p:nvSpPr>
        <p:spPr bwMode="auto">
          <a:xfrm>
            <a:off x="5148263" y="51577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58" name="Rectangle 26"/>
          <p:cNvSpPr>
            <a:spLocks noChangeArrowheads="1"/>
          </p:cNvSpPr>
          <p:nvPr/>
        </p:nvSpPr>
        <p:spPr bwMode="auto">
          <a:xfrm>
            <a:off x="4716463" y="49418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59" name="Rectangle 27"/>
          <p:cNvSpPr>
            <a:spLocks noChangeArrowheads="1"/>
          </p:cNvSpPr>
          <p:nvPr/>
        </p:nvSpPr>
        <p:spPr bwMode="auto">
          <a:xfrm>
            <a:off x="5148263" y="53736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60" name="Rectangle 28"/>
          <p:cNvSpPr>
            <a:spLocks noChangeArrowheads="1"/>
          </p:cNvSpPr>
          <p:nvPr/>
        </p:nvSpPr>
        <p:spPr bwMode="auto">
          <a:xfrm>
            <a:off x="4932363" y="29972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61" name="Rectangle 29"/>
          <p:cNvSpPr>
            <a:spLocks noChangeArrowheads="1"/>
          </p:cNvSpPr>
          <p:nvPr/>
        </p:nvSpPr>
        <p:spPr bwMode="auto">
          <a:xfrm>
            <a:off x="4932363" y="32131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62" name="Rectangle 30"/>
          <p:cNvSpPr>
            <a:spLocks noChangeArrowheads="1"/>
          </p:cNvSpPr>
          <p:nvPr/>
        </p:nvSpPr>
        <p:spPr bwMode="auto">
          <a:xfrm>
            <a:off x="4932363" y="38608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63" name="Rectangle 31"/>
          <p:cNvSpPr>
            <a:spLocks noChangeArrowheads="1"/>
          </p:cNvSpPr>
          <p:nvPr/>
        </p:nvSpPr>
        <p:spPr bwMode="auto">
          <a:xfrm>
            <a:off x="4284663" y="51577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64" name="Rectangle 32"/>
          <p:cNvSpPr>
            <a:spLocks noChangeArrowheads="1"/>
          </p:cNvSpPr>
          <p:nvPr/>
        </p:nvSpPr>
        <p:spPr bwMode="auto">
          <a:xfrm>
            <a:off x="4932363" y="36449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65" name="Rectangle 33"/>
          <p:cNvSpPr>
            <a:spLocks noChangeArrowheads="1"/>
          </p:cNvSpPr>
          <p:nvPr/>
        </p:nvSpPr>
        <p:spPr bwMode="auto">
          <a:xfrm>
            <a:off x="4932363" y="45085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66" name="Rectangle 34"/>
          <p:cNvSpPr>
            <a:spLocks noChangeArrowheads="1"/>
          </p:cNvSpPr>
          <p:nvPr/>
        </p:nvSpPr>
        <p:spPr bwMode="auto">
          <a:xfrm>
            <a:off x="4932363" y="47244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67" name="Rectangle 35"/>
          <p:cNvSpPr>
            <a:spLocks noChangeArrowheads="1"/>
          </p:cNvSpPr>
          <p:nvPr/>
        </p:nvSpPr>
        <p:spPr bwMode="auto">
          <a:xfrm>
            <a:off x="4932363" y="51577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68" name="Rectangle 36"/>
          <p:cNvSpPr>
            <a:spLocks noChangeArrowheads="1"/>
          </p:cNvSpPr>
          <p:nvPr/>
        </p:nvSpPr>
        <p:spPr bwMode="auto">
          <a:xfrm>
            <a:off x="4932363" y="53736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69" name="Rectangle 37"/>
          <p:cNvSpPr>
            <a:spLocks noChangeArrowheads="1"/>
          </p:cNvSpPr>
          <p:nvPr/>
        </p:nvSpPr>
        <p:spPr bwMode="auto">
          <a:xfrm>
            <a:off x="4716463" y="38608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70" name="Rectangle 38"/>
          <p:cNvSpPr>
            <a:spLocks noChangeArrowheads="1"/>
          </p:cNvSpPr>
          <p:nvPr/>
        </p:nvSpPr>
        <p:spPr bwMode="auto">
          <a:xfrm>
            <a:off x="4716463" y="42926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71" name="Rectangle 39"/>
          <p:cNvSpPr>
            <a:spLocks noChangeArrowheads="1"/>
          </p:cNvSpPr>
          <p:nvPr/>
        </p:nvSpPr>
        <p:spPr bwMode="auto">
          <a:xfrm>
            <a:off x="4716463" y="47244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72" name="Rectangle 40"/>
          <p:cNvSpPr>
            <a:spLocks noChangeArrowheads="1"/>
          </p:cNvSpPr>
          <p:nvPr/>
        </p:nvSpPr>
        <p:spPr bwMode="auto">
          <a:xfrm>
            <a:off x="4716463" y="51577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73" name="Rectangle 41"/>
          <p:cNvSpPr>
            <a:spLocks noChangeArrowheads="1"/>
          </p:cNvSpPr>
          <p:nvPr/>
        </p:nvSpPr>
        <p:spPr bwMode="auto">
          <a:xfrm>
            <a:off x="4500563" y="38608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74" name="Rectangle 42"/>
          <p:cNvSpPr>
            <a:spLocks noChangeArrowheads="1"/>
          </p:cNvSpPr>
          <p:nvPr/>
        </p:nvSpPr>
        <p:spPr bwMode="auto">
          <a:xfrm>
            <a:off x="4500563" y="42926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75" name="Rectangle 43"/>
          <p:cNvSpPr>
            <a:spLocks noChangeArrowheads="1"/>
          </p:cNvSpPr>
          <p:nvPr/>
        </p:nvSpPr>
        <p:spPr bwMode="auto">
          <a:xfrm>
            <a:off x="4500563" y="45085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76" name="Rectangle 44"/>
          <p:cNvSpPr>
            <a:spLocks noChangeArrowheads="1"/>
          </p:cNvSpPr>
          <p:nvPr/>
        </p:nvSpPr>
        <p:spPr bwMode="auto">
          <a:xfrm>
            <a:off x="4284663" y="53736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77" name="Rectangle 45"/>
          <p:cNvSpPr>
            <a:spLocks noChangeArrowheads="1"/>
          </p:cNvSpPr>
          <p:nvPr/>
        </p:nvSpPr>
        <p:spPr bwMode="auto">
          <a:xfrm>
            <a:off x="4500563" y="51577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78" name="Rectangle 46"/>
          <p:cNvSpPr>
            <a:spLocks noChangeArrowheads="1"/>
          </p:cNvSpPr>
          <p:nvPr/>
        </p:nvSpPr>
        <p:spPr bwMode="auto">
          <a:xfrm>
            <a:off x="4284663" y="49418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79" name="Rectangle 47"/>
          <p:cNvSpPr>
            <a:spLocks noChangeArrowheads="1"/>
          </p:cNvSpPr>
          <p:nvPr/>
        </p:nvSpPr>
        <p:spPr bwMode="auto">
          <a:xfrm>
            <a:off x="3419475" y="5373688"/>
            <a:ext cx="215900" cy="193675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80" name="Line 48"/>
          <p:cNvSpPr>
            <a:spLocks noChangeShapeType="1"/>
          </p:cNvSpPr>
          <p:nvPr/>
        </p:nvSpPr>
        <p:spPr bwMode="auto">
          <a:xfrm>
            <a:off x="827088" y="692150"/>
            <a:ext cx="0" cy="4897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81" name="Line 49"/>
          <p:cNvSpPr>
            <a:spLocks noChangeShapeType="1"/>
          </p:cNvSpPr>
          <p:nvPr/>
        </p:nvSpPr>
        <p:spPr bwMode="auto">
          <a:xfrm>
            <a:off x="827088" y="5589588"/>
            <a:ext cx="79216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82" name="Line 50"/>
          <p:cNvSpPr>
            <a:spLocks noChangeShapeType="1"/>
          </p:cNvSpPr>
          <p:nvPr/>
        </p:nvSpPr>
        <p:spPr bwMode="auto">
          <a:xfrm>
            <a:off x="1042988" y="558958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83" name="Line 51"/>
          <p:cNvSpPr>
            <a:spLocks noChangeShapeType="1"/>
          </p:cNvSpPr>
          <p:nvPr/>
        </p:nvSpPr>
        <p:spPr bwMode="auto">
          <a:xfrm>
            <a:off x="1258888" y="55895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84" name="Line 52"/>
          <p:cNvSpPr>
            <a:spLocks noChangeShapeType="1"/>
          </p:cNvSpPr>
          <p:nvPr/>
        </p:nvSpPr>
        <p:spPr bwMode="auto">
          <a:xfrm>
            <a:off x="1258888" y="558958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85" name="Line 53"/>
          <p:cNvSpPr>
            <a:spLocks noChangeShapeType="1"/>
          </p:cNvSpPr>
          <p:nvPr/>
        </p:nvSpPr>
        <p:spPr bwMode="auto">
          <a:xfrm>
            <a:off x="1476375" y="558958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86" name="Line 54"/>
          <p:cNvSpPr>
            <a:spLocks noChangeShapeType="1"/>
          </p:cNvSpPr>
          <p:nvPr/>
        </p:nvSpPr>
        <p:spPr bwMode="auto">
          <a:xfrm>
            <a:off x="1692275" y="558958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87" name="Line 55"/>
          <p:cNvSpPr>
            <a:spLocks noChangeShapeType="1"/>
          </p:cNvSpPr>
          <p:nvPr/>
        </p:nvSpPr>
        <p:spPr bwMode="auto">
          <a:xfrm>
            <a:off x="1908175" y="558958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88" name="Line 56"/>
          <p:cNvSpPr>
            <a:spLocks noChangeShapeType="1"/>
          </p:cNvSpPr>
          <p:nvPr/>
        </p:nvSpPr>
        <p:spPr bwMode="auto">
          <a:xfrm>
            <a:off x="2124075" y="558958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89" name="Line 57"/>
          <p:cNvSpPr>
            <a:spLocks noChangeShapeType="1"/>
          </p:cNvSpPr>
          <p:nvPr/>
        </p:nvSpPr>
        <p:spPr bwMode="auto">
          <a:xfrm>
            <a:off x="2339975" y="558958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90" name="Line 58"/>
          <p:cNvSpPr>
            <a:spLocks noChangeShapeType="1"/>
          </p:cNvSpPr>
          <p:nvPr/>
        </p:nvSpPr>
        <p:spPr bwMode="auto">
          <a:xfrm>
            <a:off x="2555875" y="558958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91" name="Line 59"/>
          <p:cNvSpPr>
            <a:spLocks noChangeShapeType="1"/>
          </p:cNvSpPr>
          <p:nvPr/>
        </p:nvSpPr>
        <p:spPr bwMode="auto">
          <a:xfrm>
            <a:off x="2771775" y="558958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92" name="Line 60"/>
          <p:cNvSpPr>
            <a:spLocks noChangeShapeType="1"/>
          </p:cNvSpPr>
          <p:nvPr/>
        </p:nvSpPr>
        <p:spPr bwMode="auto">
          <a:xfrm>
            <a:off x="2987675" y="558958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93" name="Line 61"/>
          <p:cNvSpPr>
            <a:spLocks noChangeShapeType="1"/>
          </p:cNvSpPr>
          <p:nvPr/>
        </p:nvSpPr>
        <p:spPr bwMode="auto">
          <a:xfrm>
            <a:off x="3203575" y="558958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94" name="Line 62"/>
          <p:cNvSpPr>
            <a:spLocks noChangeShapeType="1"/>
          </p:cNvSpPr>
          <p:nvPr/>
        </p:nvSpPr>
        <p:spPr bwMode="auto">
          <a:xfrm>
            <a:off x="3419475" y="558958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95" name="Line 63"/>
          <p:cNvSpPr>
            <a:spLocks noChangeShapeType="1"/>
          </p:cNvSpPr>
          <p:nvPr/>
        </p:nvSpPr>
        <p:spPr bwMode="auto">
          <a:xfrm>
            <a:off x="3851275" y="558958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96" name="Line 64"/>
          <p:cNvSpPr>
            <a:spLocks noChangeShapeType="1"/>
          </p:cNvSpPr>
          <p:nvPr/>
        </p:nvSpPr>
        <p:spPr bwMode="auto">
          <a:xfrm>
            <a:off x="4067175" y="558958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97" name="Line 65"/>
          <p:cNvSpPr>
            <a:spLocks noChangeShapeType="1"/>
          </p:cNvSpPr>
          <p:nvPr/>
        </p:nvSpPr>
        <p:spPr bwMode="auto">
          <a:xfrm>
            <a:off x="4284663" y="558958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498" name="Rectangle 66"/>
          <p:cNvSpPr>
            <a:spLocks noChangeArrowheads="1"/>
          </p:cNvSpPr>
          <p:nvPr/>
        </p:nvSpPr>
        <p:spPr bwMode="auto">
          <a:xfrm>
            <a:off x="5364163" y="53736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99" name="Rectangle 67"/>
          <p:cNvSpPr>
            <a:spLocks noChangeArrowheads="1"/>
          </p:cNvSpPr>
          <p:nvPr/>
        </p:nvSpPr>
        <p:spPr bwMode="auto">
          <a:xfrm>
            <a:off x="5364163" y="36449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00" name="Rectangle 68"/>
          <p:cNvSpPr>
            <a:spLocks noChangeArrowheads="1"/>
          </p:cNvSpPr>
          <p:nvPr/>
        </p:nvSpPr>
        <p:spPr bwMode="auto">
          <a:xfrm>
            <a:off x="5364163" y="38608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01" name="Rectangle 69"/>
          <p:cNvSpPr>
            <a:spLocks noChangeArrowheads="1"/>
          </p:cNvSpPr>
          <p:nvPr/>
        </p:nvSpPr>
        <p:spPr bwMode="auto">
          <a:xfrm>
            <a:off x="5364163" y="40767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02" name="Rectangle 70"/>
          <p:cNvSpPr>
            <a:spLocks noChangeArrowheads="1"/>
          </p:cNvSpPr>
          <p:nvPr/>
        </p:nvSpPr>
        <p:spPr bwMode="auto">
          <a:xfrm>
            <a:off x="5364163" y="42926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03" name="Rectangle 71"/>
          <p:cNvSpPr>
            <a:spLocks noChangeArrowheads="1"/>
          </p:cNvSpPr>
          <p:nvPr/>
        </p:nvSpPr>
        <p:spPr bwMode="auto">
          <a:xfrm>
            <a:off x="5364163" y="45085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04" name="Rectangle 72"/>
          <p:cNvSpPr>
            <a:spLocks noChangeArrowheads="1"/>
          </p:cNvSpPr>
          <p:nvPr/>
        </p:nvSpPr>
        <p:spPr bwMode="auto">
          <a:xfrm>
            <a:off x="5364163" y="47244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05" name="Rectangle 73"/>
          <p:cNvSpPr>
            <a:spLocks noChangeArrowheads="1"/>
          </p:cNvSpPr>
          <p:nvPr/>
        </p:nvSpPr>
        <p:spPr bwMode="auto">
          <a:xfrm>
            <a:off x="5364163" y="49418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06" name="Rectangle 74"/>
          <p:cNvSpPr>
            <a:spLocks noChangeArrowheads="1"/>
          </p:cNvSpPr>
          <p:nvPr/>
        </p:nvSpPr>
        <p:spPr bwMode="auto">
          <a:xfrm>
            <a:off x="5364163" y="51577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07" name="Rectangle 75"/>
          <p:cNvSpPr>
            <a:spLocks noChangeArrowheads="1"/>
          </p:cNvSpPr>
          <p:nvPr/>
        </p:nvSpPr>
        <p:spPr bwMode="auto">
          <a:xfrm>
            <a:off x="5580063" y="40767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08" name="Rectangle 76"/>
          <p:cNvSpPr>
            <a:spLocks noChangeArrowheads="1"/>
          </p:cNvSpPr>
          <p:nvPr/>
        </p:nvSpPr>
        <p:spPr bwMode="auto">
          <a:xfrm>
            <a:off x="5580063" y="53736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09" name="Rectangle 77"/>
          <p:cNvSpPr>
            <a:spLocks noChangeArrowheads="1"/>
          </p:cNvSpPr>
          <p:nvPr/>
        </p:nvSpPr>
        <p:spPr bwMode="auto">
          <a:xfrm>
            <a:off x="5580063" y="42926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10" name="Rectangle 78"/>
          <p:cNvSpPr>
            <a:spLocks noChangeArrowheads="1"/>
          </p:cNvSpPr>
          <p:nvPr/>
        </p:nvSpPr>
        <p:spPr bwMode="auto">
          <a:xfrm>
            <a:off x="5580063" y="45085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11" name="Rectangle 79"/>
          <p:cNvSpPr>
            <a:spLocks noChangeArrowheads="1"/>
          </p:cNvSpPr>
          <p:nvPr/>
        </p:nvSpPr>
        <p:spPr bwMode="auto">
          <a:xfrm>
            <a:off x="5580063" y="47244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12" name="Rectangle 80"/>
          <p:cNvSpPr>
            <a:spLocks noChangeArrowheads="1"/>
          </p:cNvSpPr>
          <p:nvPr/>
        </p:nvSpPr>
        <p:spPr bwMode="auto">
          <a:xfrm>
            <a:off x="5580063" y="49418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13" name="Rectangle 81"/>
          <p:cNvSpPr>
            <a:spLocks noChangeArrowheads="1"/>
          </p:cNvSpPr>
          <p:nvPr/>
        </p:nvSpPr>
        <p:spPr bwMode="auto">
          <a:xfrm>
            <a:off x="5580063" y="51577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14" name="Rectangle 82"/>
          <p:cNvSpPr>
            <a:spLocks noChangeArrowheads="1"/>
          </p:cNvSpPr>
          <p:nvPr/>
        </p:nvSpPr>
        <p:spPr bwMode="auto">
          <a:xfrm>
            <a:off x="5795963" y="53736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15" name="Rectangle 83"/>
          <p:cNvSpPr>
            <a:spLocks noChangeArrowheads="1"/>
          </p:cNvSpPr>
          <p:nvPr/>
        </p:nvSpPr>
        <p:spPr bwMode="auto">
          <a:xfrm>
            <a:off x="5795963" y="51577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16" name="Rectangle 84"/>
          <p:cNvSpPr>
            <a:spLocks noChangeArrowheads="1"/>
          </p:cNvSpPr>
          <p:nvPr/>
        </p:nvSpPr>
        <p:spPr bwMode="auto">
          <a:xfrm>
            <a:off x="5795963" y="45085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17" name="Rectangle 85"/>
          <p:cNvSpPr>
            <a:spLocks noChangeArrowheads="1"/>
          </p:cNvSpPr>
          <p:nvPr/>
        </p:nvSpPr>
        <p:spPr bwMode="auto">
          <a:xfrm>
            <a:off x="5795963" y="4724400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18" name="Rectangle 86"/>
          <p:cNvSpPr>
            <a:spLocks noChangeArrowheads="1"/>
          </p:cNvSpPr>
          <p:nvPr/>
        </p:nvSpPr>
        <p:spPr bwMode="auto">
          <a:xfrm>
            <a:off x="5795963" y="49418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19" name="Rectangle 87"/>
          <p:cNvSpPr>
            <a:spLocks noChangeArrowheads="1"/>
          </p:cNvSpPr>
          <p:nvPr/>
        </p:nvSpPr>
        <p:spPr bwMode="auto">
          <a:xfrm>
            <a:off x="6011863" y="51577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20" name="Rectangle 88"/>
          <p:cNvSpPr>
            <a:spLocks noChangeArrowheads="1"/>
          </p:cNvSpPr>
          <p:nvPr/>
        </p:nvSpPr>
        <p:spPr bwMode="auto">
          <a:xfrm>
            <a:off x="6011863" y="53736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21" name="Rectangle 89"/>
          <p:cNvSpPr>
            <a:spLocks noChangeArrowheads="1"/>
          </p:cNvSpPr>
          <p:nvPr/>
        </p:nvSpPr>
        <p:spPr bwMode="auto">
          <a:xfrm>
            <a:off x="6659563" y="53736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22" name="Line 90"/>
          <p:cNvSpPr>
            <a:spLocks noChangeShapeType="1"/>
          </p:cNvSpPr>
          <p:nvPr/>
        </p:nvSpPr>
        <p:spPr bwMode="auto">
          <a:xfrm>
            <a:off x="6443663" y="558958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523" name="Line 91"/>
          <p:cNvSpPr>
            <a:spLocks noChangeShapeType="1"/>
          </p:cNvSpPr>
          <p:nvPr/>
        </p:nvSpPr>
        <p:spPr bwMode="auto">
          <a:xfrm>
            <a:off x="6659563" y="558958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524" name="Rectangle 92"/>
          <p:cNvSpPr>
            <a:spLocks noChangeArrowheads="1"/>
          </p:cNvSpPr>
          <p:nvPr/>
        </p:nvSpPr>
        <p:spPr bwMode="auto">
          <a:xfrm>
            <a:off x="6659563" y="51577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25" name="Rectangle 93"/>
          <p:cNvSpPr>
            <a:spLocks noChangeArrowheads="1"/>
          </p:cNvSpPr>
          <p:nvPr/>
        </p:nvSpPr>
        <p:spPr bwMode="auto">
          <a:xfrm>
            <a:off x="6659563" y="4941888"/>
            <a:ext cx="215900" cy="193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26" name="Text Box 94"/>
          <p:cNvSpPr txBox="1">
            <a:spLocks noChangeArrowheads="1"/>
          </p:cNvSpPr>
          <p:nvPr/>
        </p:nvSpPr>
        <p:spPr bwMode="auto">
          <a:xfrm rot="-5400000">
            <a:off x="1929607" y="3913981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a-IR" sz="2000" b="1">
                <a:solidFill>
                  <a:schemeClr val="accent2"/>
                </a:solidFill>
                <a:cs typeface="Arial" charset="0"/>
              </a:rPr>
              <a:t>مورد اولیه </a:t>
            </a:r>
            <a:r>
              <a:rPr lang="en-US" sz="2000" b="1">
                <a:solidFill>
                  <a:schemeClr val="accent2"/>
                </a:solidFill>
                <a:cs typeface="Arial" charset="0"/>
              </a:rPr>
              <a:t>(Index Case)</a:t>
            </a:r>
          </a:p>
        </p:txBody>
      </p:sp>
      <p:sp>
        <p:nvSpPr>
          <p:cNvPr id="146527" name="Text Box 95"/>
          <p:cNvSpPr txBox="1">
            <a:spLocks noChangeArrowheads="1"/>
          </p:cNvSpPr>
          <p:nvPr/>
        </p:nvSpPr>
        <p:spPr bwMode="auto">
          <a:xfrm rot="-5400000">
            <a:off x="-1597055" y="3097198"/>
            <a:ext cx="4264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a-IR" sz="3600" b="1" dirty="0">
                <a:solidFill>
                  <a:srgbClr val="CC3300"/>
                </a:solidFill>
                <a:cs typeface="Arial" charset="0"/>
              </a:rPr>
              <a:t>موارد هپاتیت </a:t>
            </a:r>
            <a:r>
              <a:rPr lang="en-US" sz="3600" b="1" dirty="0">
                <a:solidFill>
                  <a:srgbClr val="CC3300"/>
                </a:solidFill>
                <a:cs typeface="Arial" charset="0"/>
              </a:rPr>
              <a:t>A</a:t>
            </a:r>
          </a:p>
        </p:txBody>
      </p:sp>
      <p:sp>
        <p:nvSpPr>
          <p:cNvPr id="146528" name="Text Box 96"/>
          <p:cNvSpPr txBox="1">
            <a:spLocks noChangeArrowheads="1"/>
          </p:cNvSpPr>
          <p:nvPr/>
        </p:nvSpPr>
        <p:spPr bwMode="auto">
          <a:xfrm>
            <a:off x="684213" y="57531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a-IR" sz="2800" b="1">
                <a:solidFill>
                  <a:srgbClr val="CC3300"/>
                </a:solidFill>
                <a:cs typeface="Arial" charset="0"/>
              </a:rPr>
              <a:t>اکتبر</a:t>
            </a:r>
            <a:endParaRPr lang="en-US" sz="2800" b="1">
              <a:solidFill>
                <a:srgbClr val="CC3300"/>
              </a:solidFill>
              <a:cs typeface="Arial" charset="0"/>
            </a:endParaRPr>
          </a:p>
        </p:txBody>
      </p:sp>
      <p:sp>
        <p:nvSpPr>
          <p:cNvPr id="146529" name="Text Box 97"/>
          <p:cNvSpPr txBox="1">
            <a:spLocks noChangeArrowheads="1"/>
          </p:cNvSpPr>
          <p:nvPr/>
        </p:nvSpPr>
        <p:spPr bwMode="auto">
          <a:xfrm>
            <a:off x="3348038" y="5734050"/>
            <a:ext cx="1387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a-IR" sz="2800" b="1">
                <a:solidFill>
                  <a:srgbClr val="CC3300"/>
                </a:solidFill>
                <a:cs typeface="Arial" charset="0"/>
              </a:rPr>
              <a:t>نوامبر</a:t>
            </a:r>
            <a:endParaRPr lang="en-US" sz="2800" b="1">
              <a:solidFill>
                <a:srgbClr val="CC3300"/>
              </a:solidFill>
              <a:cs typeface="Arial" charset="0"/>
            </a:endParaRPr>
          </a:p>
        </p:txBody>
      </p:sp>
      <p:sp>
        <p:nvSpPr>
          <p:cNvPr id="146530" name="Text Box 98"/>
          <p:cNvSpPr txBox="1">
            <a:spLocks noChangeArrowheads="1"/>
          </p:cNvSpPr>
          <p:nvPr/>
        </p:nvSpPr>
        <p:spPr bwMode="auto">
          <a:xfrm>
            <a:off x="5795963" y="5681663"/>
            <a:ext cx="1655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a-IR" sz="2800" b="1">
                <a:solidFill>
                  <a:srgbClr val="CC3300"/>
                </a:solidFill>
                <a:cs typeface="Arial" charset="0"/>
              </a:rPr>
              <a:t>دسامبر</a:t>
            </a:r>
            <a:endParaRPr lang="en-US" sz="2800" b="1">
              <a:solidFill>
                <a:srgbClr val="CC3300"/>
              </a:solidFill>
              <a:cs typeface="Arial" charset="0"/>
            </a:endParaRPr>
          </a:p>
        </p:txBody>
      </p:sp>
      <p:sp>
        <p:nvSpPr>
          <p:cNvPr id="146531" name="Line 99"/>
          <p:cNvSpPr>
            <a:spLocks noChangeShapeType="1"/>
          </p:cNvSpPr>
          <p:nvPr/>
        </p:nvSpPr>
        <p:spPr bwMode="auto">
          <a:xfrm flipV="1">
            <a:off x="3635375" y="5084763"/>
            <a:ext cx="720725" cy="504825"/>
          </a:xfrm>
          <a:prstGeom prst="line">
            <a:avLst/>
          </a:prstGeom>
          <a:noFill/>
          <a:ln w="9525">
            <a:solidFill>
              <a:srgbClr val="2017DB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532" name="Line 100"/>
          <p:cNvSpPr>
            <a:spLocks noChangeShapeType="1"/>
          </p:cNvSpPr>
          <p:nvPr/>
        </p:nvSpPr>
        <p:spPr bwMode="auto">
          <a:xfrm flipV="1">
            <a:off x="4356100" y="2852738"/>
            <a:ext cx="647700" cy="2232025"/>
          </a:xfrm>
          <a:prstGeom prst="line">
            <a:avLst/>
          </a:prstGeom>
          <a:noFill/>
          <a:ln w="9525">
            <a:solidFill>
              <a:srgbClr val="2017DB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533" name="Line 101"/>
          <p:cNvSpPr>
            <a:spLocks noChangeShapeType="1"/>
          </p:cNvSpPr>
          <p:nvPr/>
        </p:nvSpPr>
        <p:spPr bwMode="auto">
          <a:xfrm>
            <a:off x="5003800" y="2852738"/>
            <a:ext cx="1008063" cy="1655762"/>
          </a:xfrm>
          <a:prstGeom prst="line">
            <a:avLst/>
          </a:prstGeom>
          <a:noFill/>
          <a:ln w="9525">
            <a:solidFill>
              <a:srgbClr val="2017DB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534" name="Line 102"/>
          <p:cNvSpPr>
            <a:spLocks noChangeShapeType="1"/>
          </p:cNvSpPr>
          <p:nvPr/>
        </p:nvSpPr>
        <p:spPr bwMode="auto">
          <a:xfrm>
            <a:off x="6011863" y="4508500"/>
            <a:ext cx="2089150" cy="1008063"/>
          </a:xfrm>
          <a:prstGeom prst="line">
            <a:avLst/>
          </a:prstGeom>
          <a:noFill/>
          <a:ln w="9525">
            <a:solidFill>
              <a:srgbClr val="2017DB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535" name="Text Box 103"/>
          <p:cNvSpPr txBox="1">
            <a:spLocks noChangeArrowheads="1"/>
          </p:cNvSpPr>
          <p:nvPr/>
        </p:nvSpPr>
        <p:spPr bwMode="auto">
          <a:xfrm>
            <a:off x="1476375" y="496888"/>
            <a:ext cx="678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800">
              <a:cs typeface="Arial" charset="0"/>
            </a:endParaRPr>
          </a:p>
        </p:txBody>
      </p:sp>
      <p:sp>
        <p:nvSpPr>
          <p:cNvPr id="146536" name="Text Box 104"/>
          <p:cNvSpPr txBox="1">
            <a:spLocks noChangeArrowheads="1"/>
          </p:cNvSpPr>
          <p:nvPr/>
        </p:nvSpPr>
        <p:spPr bwMode="auto">
          <a:xfrm>
            <a:off x="1042988" y="639763"/>
            <a:ext cx="69342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a-IR" sz="7200" b="1">
                <a:solidFill>
                  <a:srgbClr val="006600"/>
                </a:solidFill>
              </a:rPr>
              <a:t>تک منبعی لحظه ای</a:t>
            </a:r>
            <a:endParaRPr lang="en-US" sz="7200" b="1">
              <a:solidFill>
                <a:srgbClr val="006600"/>
              </a:solidFill>
            </a:endParaRPr>
          </a:p>
        </p:txBody>
      </p:sp>
      <p:sp>
        <p:nvSpPr>
          <p:cNvPr id="146537" name="Line 105"/>
          <p:cNvSpPr>
            <a:spLocks noChangeShapeType="1"/>
          </p:cNvSpPr>
          <p:nvPr/>
        </p:nvSpPr>
        <p:spPr bwMode="auto">
          <a:xfrm flipH="1">
            <a:off x="755650" y="4221163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538" name="Line 106"/>
          <p:cNvSpPr>
            <a:spLocks noChangeShapeType="1"/>
          </p:cNvSpPr>
          <p:nvPr/>
        </p:nvSpPr>
        <p:spPr bwMode="auto">
          <a:xfrm flipH="1">
            <a:off x="755650" y="2781300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539" name="Line 107"/>
          <p:cNvSpPr>
            <a:spLocks noChangeShapeType="1"/>
          </p:cNvSpPr>
          <p:nvPr/>
        </p:nvSpPr>
        <p:spPr bwMode="auto">
          <a:xfrm flipH="1">
            <a:off x="755650" y="1341438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540" name="Text Box 108"/>
          <p:cNvSpPr txBox="1">
            <a:spLocks noChangeArrowheads="1"/>
          </p:cNvSpPr>
          <p:nvPr/>
        </p:nvSpPr>
        <p:spPr bwMode="auto">
          <a:xfrm>
            <a:off x="900113" y="3860800"/>
            <a:ext cx="3794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a-IR" b="1">
                <a:solidFill>
                  <a:srgbClr val="CC3300"/>
                </a:solidFill>
                <a:cs typeface="Arial" charset="0"/>
              </a:rPr>
              <a:t>5</a:t>
            </a:r>
            <a:endParaRPr lang="en-US" b="1">
              <a:solidFill>
                <a:srgbClr val="CC3300"/>
              </a:solidFill>
              <a:cs typeface="Arial" charset="0"/>
            </a:endParaRPr>
          </a:p>
        </p:txBody>
      </p:sp>
      <p:sp>
        <p:nvSpPr>
          <p:cNvPr id="146541" name="Text Box 109"/>
          <p:cNvSpPr txBox="1">
            <a:spLocks noChangeArrowheads="1"/>
          </p:cNvSpPr>
          <p:nvPr/>
        </p:nvSpPr>
        <p:spPr bwMode="auto">
          <a:xfrm>
            <a:off x="684213" y="2420938"/>
            <a:ext cx="86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a-IR" b="1">
                <a:solidFill>
                  <a:srgbClr val="CC3300"/>
                </a:solidFill>
                <a:cs typeface="Arial" charset="0"/>
              </a:rPr>
              <a:t>10</a:t>
            </a:r>
            <a:endParaRPr lang="en-US" b="1">
              <a:solidFill>
                <a:srgbClr val="CC3300"/>
              </a:solidFill>
              <a:cs typeface="Arial" charset="0"/>
            </a:endParaRPr>
          </a:p>
        </p:txBody>
      </p:sp>
      <p:sp>
        <p:nvSpPr>
          <p:cNvPr id="146542" name="Text Box 110"/>
          <p:cNvSpPr txBox="1">
            <a:spLocks noChangeArrowheads="1"/>
          </p:cNvSpPr>
          <p:nvPr/>
        </p:nvSpPr>
        <p:spPr bwMode="auto">
          <a:xfrm>
            <a:off x="0" y="1073150"/>
            <a:ext cx="14763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a-IR" b="1">
                <a:solidFill>
                  <a:srgbClr val="CC3300"/>
                </a:solidFill>
                <a:cs typeface="Arial" charset="0"/>
              </a:rPr>
              <a:t>15</a:t>
            </a:r>
            <a:endParaRPr lang="en-US" b="1">
              <a:solidFill>
                <a:srgbClr val="CC33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6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53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ustom 1">
      <a:majorFont>
        <a:latin typeface="B nazanin"/>
        <a:ea typeface=""/>
        <a:cs typeface="B Nazanin"/>
      </a:majorFont>
      <a:minorFont>
        <a:latin typeface="B nazanin"/>
        <a:ea typeface=""/>
        <a:cs typeface="B Nazani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43</TotalTime>
  <Words>603</Words>
  <Application>Microsoft Office PowerPoint</Application>
  <PresentationFormat>On-screen Show (4:3)</PresentationFormat>
  <Paragraphs>104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Module</vt:lpstr>
      <vt:lpstr>Office Theme</vt:lpstr>
      <vt:lpstr>بررسی و کنترل اپیدمی ها</vt:lpstr>
      <vt:lpstr>منبع</vt:lpstr>
      <vt:lpstr>اهداف درس</vt:lpstr>
      <vt:lpstr>تعریف اپیدمی</vt:lpstr>
      <vt:lpstr>بررسی همه گیری</vt:lpstr>
      <vt:lpstr>اهداف بررسی همه گیری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مبارزه با همه گیری</vt:lpstr>
      <vt:lpstr>چه موقع همه گیری همه گیری را خلاتمه یافته تلقی کنیم؟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بررسی و کنترل اپیدمی ها</dc:title>
  <dc:creator>pardis</dc:creator>
  <cp:lastModifiedBy>1</cp:lastModifiedBy>
  <cp:revision>13</cp:revision>
  <dcterms:created xsi:type="dcterms:W3CDTF">2014-12-27T16:58:34Z</dcterms:created>
  <dcterms:modified xsi:type="dcterms:W3CDTF">2015-08-03T05:06:17Z</dcterms:modified>
</cp:coreProperties>
</file>