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5" r:id="rId4"/>
    <p:sldId id="276" r:id="rId5"/>
    <p:sldId id="258" r:id="rId6"/>
    <p:sldId id="259" r:id="rId7"/>
    <p:sldId id="260" r:id="rId8"/>
    <p:sldId id="269" r:id="rId9"/>
    <p:sldId id="270" r:id="rId10"/>
    <p:sldId id="261" r:id="rId11"/>
    <p:sldId id="262" r:id="rId12"/>
    <p:sldId id="263" r:id="rId13"/>
    <p:sldId id="264" r:id="rId14"/>
    <p:sldId id="266" r:id="rId15"/>
    <p:sldId id="267" r:id="rId16"/>
    <p:sldId id="265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473" autoAdjust="0"/>
    <p:restoredTop sz="94660"/>
  </p:normalViewPr>
  <p:slideViewPr>
    <p:cSldViewPr>
      <p:cViewPr varScale="1">
        <p:scale>
          <a:sx n="69" d="100"/>
          <a:sy n="69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9000A-9131-4B58-BE08-EBF399F3788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BF563-6CFF-4FE8-B795-9253D51DA9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</a:rPr>
              <a:t>نظام مراقبت و گزارش دهی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486348"/>
          </a:xfrm>
        </p:spPr>
        <p:txBody>
          <a:bodyPr>
            <a:no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</a:rPr>
              <a:t>منبع:</a:t>
            </a:r>
          </a:p>
          <a:p>
            <a:pPr algn="ctr" rtl="1"/>
            <a:r>
              <a:rPr lang="fa-IR" sz="2800" dirty="0" smtClean="0">
                <a:solidFill>
                  <a:schemeClr val="bg1"/>
                </a:solidFill>
              </a:rPr>
              <a:t>کتاب </a:t>
            </a:r>
            <a:r>
              <a:rPr lang="fa-IR" sz="2800" dirty="0" smtClean="0">
                <a:solidFill>
                  <a:schemeClr val="bg1"/>
                </a:solidFill>
              </a:rPr>
              <a:t>جامع بهداشت عمومی</a:t>
            </a:r>
          </a:p>
          <a:p>
            <a:pPr algn="ctr" rtl="1"/>
            <a:r>
              <a:rPr lang="fa-IR" sz="2800" dirty="0" smtClean="0">
                <a:solidFill>
                  <a:schemeClr val="bg1"/>
                </a:solidFill>
              </a:rPr>
              <a:t>دکتر حسین حاتمی و همکاران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521495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عباس مرادی- کارشناس ارشد اپیدمیولوژی</a:t>
            </a: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گروه پزشکی اجتماعی – دانشکده پزشکی همدان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توانائی نظام مراقبت در تشخیص موارد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/>
              <a:t>حساسیت</a:t>
            </a:r>
          </a:p>
          <a:p>
            <a:pPr algn="r" rtl="1"/>
            <a:r>
              <a:rPr lang="fa-IR" sz="4400" dirty="0" smtClean="0"/>
              <a:t>ویژگی </a:t>
            </a:r>
          </a:p>
          <a:p>
            <a:pPr algn="r" rtl="1"/>
            <a:r>
              <a:rPr lang="fa-IR" sz="4400" dirty="0" smtClean="0"/>
              <a:t>ارزش اخباری مثبت</a:t>
            </a:r>
          </a:p>
          <a:p>
            <a:pPr algn="r" rtl="1"/>
            <a:r>
              <a:rPr lang="fa-IR" sz="4400" dirty="0" smtClean="0"/>
              <a:t>ارزش اخباری منفی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توانائی نظام مراقبت در شناسائی موارد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929618" cy="41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حساسیت</a:t>
            </a:r>
            <a:endParaRPr lang="en-US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30748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643314"/>
            <a:ext cx="7929618" cy="24811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B Nazanin" pitchFamily="2" charset="-78"/>
              </a:rPr>
              <a:t>ارزش اخباری مثبت</a:t>
            </a:r>
            <a:endParaRPr lang="en-US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286676" cy="191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14818"/>
            <a:ext cx="7929618" cy="19810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cs typeface="B Nazanin" pitchFamily="2" charset="-78"/>
              </a:rPr>
              <a:t>تغییرات، حساسیت و ارزش اخباری مثبت و تعریف موارد در نظام بهداشت و درمان</a:t>
            </a:r>
            <a:endParaRPr lang="en-US" sz="26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1628800"/>
            <a:ext cx="764386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تعریف موارد</a:t>
            </a:r>
            <a:endParaRPr lang="en-US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7715304" cy="20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مراحل تکوین نظام مراقبت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00306"/>
            <a:ext cx="500066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جریان اطلاعات در نظام مراقبت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4295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وقایع سلامت قابل گردآوری در نظام مراقبت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موارد ابتلاء و مرگ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نتایج آزمایشگاهی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عوامل خطر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وضعیت ناقلین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شرایط محیطی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مخازن بیماریها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خصوصیات جمعیت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مداخله های صورت گرفته</a:t>
            </a:r>
          </a:p>
          <a:p>
            <a:pPr algn="r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B Nazanin" pitchFamily="2" charset="-78"/>
              </a:rPr>
              <a:t>ارزیابی نظام مراقبت</a:t>
            </a:r>
            <a:endParaRPr lang="en-US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4800" dirty="0" smtClean="0">
                <a:cs typeface="B Nazanin" pitchFamily="2" charset="-78"/>
              </a:rPr>
              <a:t>ضرورت نظام مراقبت</a:t>
            </a:r>
          </a:p>
          <a:p>
            <a:pPr algn="r" rtl="1"/>
            <a:r>
              <a:rPr lang="fa-IR" sz="4800" dirty="0" smtClean="0">
                <a:cs typeface="B Nazanin" pitchFamily="2" charset="-78"/>
              </a:rPr>
              <a:t>عملکرد نظام مراقبت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3900" dirty="0" smtClean="0">
                <a:cs typeface="B Nazanin" pitchFamily="2" charset="-78"/>
              </a:rPr>
              <a:t>توصیف نظام مراقبت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3900" dirty="0" smtClean="0">
                <a:cs typeface="B Nazanin" pitchFamily="2" charset="-78"/>
              </a:rPr>
              <a:t>سودمندی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3900" dirty="0" smtClean="0">
                <a:cs typeface="B Nazanin" pitchFamily="2" charset="-78"/>
              </a:rPr>
              <a:t>بررسی خصوصیات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3900" dirty="0" smtClean="0">
                <a:cs typeface="B Nazanin" pitchFamily="2" charset="-78"/>
              </a:rPr>
              <a:t>ارزیابی منابع</a:t>
            </a:r>
            <a:endParaRPr lang="en-US" sz="39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smtClean="0">
                <a:solidFill>
                  <a:srgbClr val="FF0000"/>
                </a:solidFill>
                <a:cs typeface="B Nazanin" pitchFamily="2" charset="-78"/>
              </a:rPr>
              <a:t>اهداف درس</a:t>
            </a:r>
            <a:endParaRPr lang="en-US" sz="72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75009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تقویت نظام مراقبت</a:t>
            </a:r>
            <a:endParaRPr lang="en-US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itchFamily="2" charset="-78"/>
              </a:rPr>
              <a:t>گسترش دامنه</a:t>
            </a:r>
          </a:p>
          <a:p>
            <a:pPr algn="r" rtl="1"/>
            <a:r>
              <a:rPr lang="fa-IR" sz="4400" dirty="0" smtClean="0">
                <a:cs typeface="B Nazanin" pitchFamily="2" charset="-78"/>
              </a:rPr>
              <a:t>به روز رسانی </a:t>
            </a:r>
          </a:p>
          <a:p>
            <a:pPr algn="r" rtl="1"/>
            <a:r>
              <a:rPr lang="fa-IR" sz="4400" dirty="0" smtClean="0">
                <a:cs typeface="B Nazanin" pitchFamily="2" charset="-78"/>
              </a:rPr>
              <a:t>مشارکت و گزارش دهی</a:t>
            </a:r>
            <a:endParaRPr lang="en-US" sz="44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solidFill>
                  <a:srgbClr val="FF0000"/>
                </a:solidFill>
              </a:rPr>
              <a:t>بيماريهاي مشمول گزارش فوري و تلفني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992313"/>
            <a:ext cx="8218487" cy="350838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3225"/>
            <a:ext cx="8229600" cy="1014413"/>
          </a:xfrm>
        </p:spPr>
        <p:txBody>
          <a:bodyPr/>
          <a:lstStyle/>
          <a:p>
            <a:pPr algn="ctr" rtl="1"/>
            <a:r>
              <a:rPr lang="fa-IR" dirty="0">
                <a:solidFill>
                  <a:srgbClr val="FF0000"/>
                </a:solidFill>
              </a:rPr>
              <a:t>بيماريهاي مشمول گزارش غير فوري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92313"/>
            <a:ext cx="8229600" cy="30194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936625"/>
          </a:xfrm>
        </p:spPr>
        <p:txBody>
          <a:bodyPr/>
          <a:lstStyle/>
          <a:p>
            <a:pPr algn="ctr" rtl="1"/>
            <a:r>
              <a:rPr lang="fa-IR" dirty="0">
                <a:solidFill>
                  <a:srgbClr val="FF0000"/>
                </a:solidFill>
              </a:rPr>
              <a:t>محدوديت هاي گزارش بيماريها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46263"/>
            <a:ext cx="8229600" cy="3816350"/>
          </a:xfr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765175"/>
            <a:ext cx="8229600" cy="5256213"/>
          </a:xfr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698750" y="474663"/>
            <a:ext cx="4826000" cy="579437"/>
          </a:xfrm>
        </p:spPr>
      </p:pic>
      <p:pic>
        <p:nvPicPr>
          <p:cNvPr id="409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196975"/>
            <a:ext cx="8291513" cy="4929188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000" dirty="0" smtClean="0">
                <a:solidFill>
                  <a:srgbClr val="FF0000"/>
                </a:solidFill>
              </a:rPr>
              <a:t>واژه مراقبت</a:t>
            </a:r>
            <a:endParaRPr lang="fa-IR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Care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Or </a:t>
            </a:r>
          </a:p>
          <a:p>
            <a:r>
              <a:rPr lang="en-US" sz="6000" dirty="0" smtClean="0"/>
              <a:t>Surveillance</a:t>
            </a:r>
            <a:endParaRPr lang="fa-IR" sz="6000" dirty="0"/>
          </a:p>
        </p:txBody>
      </p:sp>
    </p:spTree>
    <p:extLst>
      <p:ext uri="{BB962C8B-B14F-4D97-AF65-F5344CB8AC3E}">
        <p14:creationId xmlns="" xmlns:p14="http://schemas.microsoft.com/office/powerpoint/2010/main" val="275076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 تعریف مراقبت ( </a:t>
            </a:r>
            <a:r>
              <a:rPr lang="en-US" sz="6600" dirty="0" smtClean="0">
                <a:solidFill>
                  <a:srgbClr val="FF0000"/>
                </a:solidFill>
                <a:cs typeface="B Nazanin" pitchFamily="2" charset="-78"/>
              </a:rPr>
              <a:t>Surveillance</a:t>
            </a:r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endParaRPr lang="fa-IR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6000" dirty="0" smtClean="0"/>
              <a:t>گردآوری، تجزیه و تحلیل، تفسیر و انتشار به هنگام، مستمر و منظم داده های مربوط به سلامتی</a:t>
            </a:r>
            <a:endParaRPr lang="fa-IR" sz="6000" dirty="0"/>
          </a:p>
        </p:txBody>
      </p:sp>
    </p:spTree>
    <p:extLst>
      <p:ext uri="{BB962C8B-B14F-4D97-AF65-F5344CB8AC3E}">
        <p14:creationId xmlns="" xmlns:p14="http://schemas.microsoft.com/office/powerpoint/2010/main" val="279583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کاربرد نظام مراقبت</a:t>
            </a:r>
            <a:endParaRPr lang="en-US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00240"/>
            <a:ext cx="4500594" cy="27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B Nazanin" pitchFamily="2" charset="-78"/>
              </a:rPr>
              <a:t>اهداف نظام مراقبت</a:t>
            </a:r>
            <a:endParaRPr lang="en-US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 smtClean="0"/>
              <a:t>پایش روند</a:t>
            </a:r>
          </a:p>
          <a:p>
            <a:pPr algn="r" rtl="1"/>
            <a:r>
              <a:rPr lang="fa-IR" sz="4000" dirty="0" smtClean="0"/>
              <a:t>شناسائی اپیدمی ها</a:t>
            </a:r>
          </a:p>
          <a:p>
            <a:pPr algn="r" rtl="1"/>
            <a:r>
              <a:rPr lang="fa-IR" sz="4000" dirty="0" smtClean="0"/>
              <a:t>شناسائی گروههای در معرض خطر</a:t>
            </a:r>
          </a:p>
          <a:p>
            <a:pPr algn="r" rtl="1"/>
            <a:r>
              <a:rPr lang="fa-IR" sz="4000" dirty="0" smtClean="0"/>
              <a:t>تعیین اهداف برنامه</a:t>
            </a:r>
          </a:p>
          <a:p>
            <a:pPr algn="r" rtl="1"/>
            <a:r>
              <a:rPr lang="fa-IR" sz="4000" dirty="0" smtClean="0"/>
              <a:t>ارزیابی پیشرفت مداخله ها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B Nazanin" pitchFamily="2" charset="-78"/>
              </a:rPr>
              <a:t>روند بروز مالاریا در ایران از سال 1378 تا 1386</a:t>
            </a:r>
            <a:endParaRPr lang="en-US" sz="44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286676" cy="342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fa-IR" sz="5400" dirty="0" smtClean="0">
                <a:solidFill>
                  <a:srgbClr val="FF0000"/>
                </a:solidFill>
                <a:cs typeface="B Nazanin" pitchFamily="2" charset="-78"/>
              </a:rPr>
              <a:t>محل گرد آوری داده ها در نظام مراقبت؟</a:t>
            </a:r>
            <a:endParaRPr lang="en-US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/>
              <a:t>بیمارستان ها</a:t>
            </a:r>
          </a:p>
          <a:p>
            <a:pPr algn="r" rtl="1"/>
            <a:r>
              <a:rPr lang="fa-IR" sz="3600" dirty="0" smtClean="0"/>
              <a:t>مطب ها</a:t>
            </a:r>
          </a:p>
          <a:p>
            <a:pPr algn="r" rtl="1"/>
            <a:r>
              <a:rPr lang="fa-IR" sz="3600" dirty="0" smtClean="0"/>
              <a:t>آزمایشگاهها</a:t>
            </a:r>
          </a:p>
          <a:p>
            <a:pPr algn="r" rtl="1"/>
            <a:r>
              <a:rPr lang="fa-IR" sz="3600" dirty="0" smtClean="0"/>
              <a:t>مراکز بهداشتی درمانی</a:t>
            </a:r>
          </a:p>
          <a:p>
            <a:pPr algn="r" rtl="1"/>
            <a:r>
              <a:rPr lang="fa-IR" sz="3600" dirty="0" smtClean="0"/>
              <a:t>.......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ویژگی های نظام مراقبت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072362" cy="243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237</Words>
  <Application>Microsoft Office PowerPoint</Application>
  <PresentationFormat>On-screen Show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نظام مراقبت و گزارش دهی</vt:lpstr>
      <vt:lpstr>اهداف درس</vt:lpstr>
      <vt:lpstr>واژه مراقبت</vt:lpstr>
      <vt:lpstr> تعریف مراقبت ( Surveillance)</vt:lpstr>
      <vt:lpstr>کاربرد نظام مراقبت</vt:lpstr>
      <vt:lpstr>اهداف نظام مراقبت</vt:lpstr>
      <vt:lpstr>روند بروز مالاریا در ایران از سال 1378 تا 1386</vt:lpstr>
      <vt:lpstr>محل گرد آوری داده ها در نظام مراقبت؟</vt:lpstr>
      <vt:lpstr>ویژگی های نظام مراقبت</vt:lpstr>
      <vt:lpstr>توانائی نظام مراقبت در تشخیص موارد</vt:lpstr>
      <vt:lpstr>توانائی نظام مراقبت در شناسائی موارد</vt:lpstr>
      <vt:lpstr>حساسیت</vt:lpstr>
      <vt:lpstr>ارزش اخباری مثبت</vt:lpstr>
      <vt:lpstr>تغییرات، حساسیت و ارزش اخباری مثبت و تعریف موارد در نظام بهداشت و درمان</vt:lpstr>
      <vt:lpstr>تعریف موارد</vt:lpstr>
      <vt:lpstr>مراحل تکوین نظام مراقبت</vt:lpstr>
      <vt:lpstr>جریان اطلاعات در نظام مراقبت</vt:lpstr>
      <vt:lpstr>وقایع سلامت قابل گردآوری در نظام مراقبت</vt:lpstr>
      <vt:lpstr>ارزیابی نظام مراقبت</vt:lpstr>
      <vt:lpstr>تقویت نظام مراقبت</vt:lpstr>
      <vt:lpstr>بيماريهاي مشمول گزارش فوري و تلفني</vt:lpstr>
      <vt:lpstr>بيماريهاي مشمول گزارش غير فوري</vt:lpstr>
      <vt:lpstr>محدوديت هاي گزارش بيماريها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مراقبت و گزارش دهی</dc:title>
  <dc:creator>pardis</dc:creator>
  <cp:lastModifiedBy>1</cp:lastModifiedBy>
  <cp:revision>17</cp:revision>
  <dcterms:created xsi:type="dcterms:W3CDTF">2014-12-27T16:19:42Z</dcterms:created>
  <dcterms:modified xsi:type="dcterms:W3CDTF">2015-08-03T04:47:59Z</dcterms:modified>
</cp:coreProperties>
</file>