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75" r:id="rId4"/>
    <p:sldId id="276" r:id="rId5"/>
    <p:sldId id="258" r:id="rId6"/>
    <p:sldId id="259" r:id="rId7"/>
    <p:sldId id="260" r:id="rId8"/>
    <p:sldId id="269" r:id="rId9"/>
    <p:sldId id="270" r:id="rId10"/>
    <p:sldId id="261" r:id="rId11"/>
    <p:sldId id="262" r:id="rId12"/>
    <p:sldId id="263" r:id="rId13"/>
    <p:sldId id="264" r:id="rId14"/>
    <p:sldId id="266" r:id="rId15"/>
    <p:sldId id="267" r:id="rId16"/>
    <p:sldId id="265" r:id="rId17"/>
    <p:sldId id="271" r:id="rId18"/>
    <p:sldId id="272" r:id="rId19"/>
    <p:sldId id="273" r:id="rId20"/>
    <p:sldId id="274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7473" autoAdjust="0"/>
    <p:restoredTop sz="94660"/>
  </p:normalViewPr>
  <p:slideViewPr>
    <p:cSldViewPr>
      <p:cViewPr varScale="1">
        <p:scale>
          <a:sx n="69" d="100"/>
          <a:sy n="69" d="100"/>
        </p:scale>
        <p:origin x="-1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9000A-9131-4B58-BE08-EBF399F37888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BF563-6CFF-4FE8-B795-9253D51DA9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9000A-9131-4B58-BE08-EBF399F37888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BF563-6CFF-4FE8-B795-9253D51DA9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9000A-9131-4B58-BE08-EBF399F37888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BF563-6CFF-4FE8-B795-9253D51DA9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9000A-9131-4B58-BE08-EBF399F37888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BF563-6CFF-4FE8-B795-9253D51DA9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9000A-9131-4B58-BE08-EBF399F37888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BF563-6CFF-4FE8-B795-9253D51DA9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9000A-9131-4B58-BE08-EBF399F37888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BF563-6CFF-4FE8-B795-9253D51DA9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9000A-9131-4B58-BE08-EBF399F37888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BF563-6CFF-4FE8-B795-9253D51DA9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9000A-9131-4B58-BE08-EBF399F37888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BF563-6CFF-4FE8-B795-9253D51DA9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9000A-9131-4B58-BE08-EBF399F37888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BF563-6CFF-4FE8-B795-9253D51DA9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9000A-9131-4B58-BE08-EBF399F37888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BF563-6CFF-4FE8-B795-9253D51DA9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9000A-9131-4B58-BE08-EBF399F37888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17BF563-6CFF-4FE8-B795-9253D51DA9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109000A-9131-4B58-BE08-EBF399F37888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7BF563-6CFF-4FE8-B795-9253D51DA9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071546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fa-IR" sz="6600" dirty="0" smtClean="0">
                <a:solidFill>
                  <a:srgbClr val="FF0000"/>
                </a:solidFill>
              </a:rPr>
              <a:t>نظام مراقبت و گزارش دهی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486348"/>
          </a:xfrm>
        </p:spPr>
        <p:txBody>
          <a:bodyPr>
            <a:noAutofit/>
          </a:bodyPr>
          <a:lstStyle/>
          <a:p>
            <a:pPr algn="ctr" rtl="1"/>
            <a:r>
              <a:rPr lang="fa-IR" sz="2800" dirty="0" smtClean="0">
                <a:solidFill>
                  <a:schemeClr val="bg1"/>
                </a:solidFill>
              </a:rPr>
              <a:t>منبع:</a:t>
            </a:r>
          </a:p>
          <a:p>
            <a:pPr algn="ctr" rtl="1"/>
            <a:r>
              <a:rPr lang="fa-IR" sz="2800" dirty="0" smtClean="0">
                <a:solidFill>
                  <a:schemeClr val="bg1"/>
                </a:solidFill>
              </a:rPr>
              <a:t>کتاب </a:t>
            </a:r>
            <a:r>
              <a:rPr lang="fa-IR" sz="2800" dirty="0" smtClean="0">
                <a:solidFill>
                  <a:schemeClr val="bg1"/>
                </a:solidFill>
              </a:rPr>
              <a:t>جامع بهداشت عمومی</a:t>
            </a:r>
          </a:p>
          <a:p>
            <a:pPr algn="ctr" rtl="1"/>
            <a:r>
              <a:rPr lang="fa-IR" sz="2800" dirty="0" smtClean="0">
                <a:solidFill>
                  <a:schemeClr val="bg1"/>
                </a:solidFill>
              </a:rPr>
              <a:t>دکتر حسین حاتمی و همکاران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28860" y="5214950"/>
            <a:ext cx="4500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>
                <a:solidFill>
                  <a:schemeClr val="bg1"/>
                </a:solidFill>
              </a:rPr>
              <a:t>عباس مرادی- کارشناس ارشد اپیدمیولوژی</a:t>
            </a:r>
          </a:p>
          <a:p>
            <a:pPr algn="ctr"/>
            <a:r>
              <a:rPr lang="fa-IR" dirty="0" smtClean="0">
                <a:solidFill>
                  <a:schemeClr val="bg1"/>
                </a:solidFill>
              </a:rPr>
              <a:t>گروه پزشکی اجتماعی – دانشکده پزشکی همدان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/>
          <a:lstStyle/>
          <a:p>
            <a:pPr algn="ctr"/>
            <a:r>
              <a:rPr lang="fa-IR" dirty="0" smtClean="0">
                <a:solidFill>
                  <a:srgbClr val="FF0000"/>
                </a:solidFill>
                <a:cs typeface="B Nazanin" pitchFamily="2" charset="-78"/>
              </a:rPr>
              <a:t>توانائی نظام مراقبت در تشخیص موارد</a:t>
            </a:r>
            <a:endParaRPr lang="en-US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400" dirty="0" smtClean="0"/>
              <a:t>حساسیت</a:t>
            </a:r>
          </a:p>
          <a:p>
            <a:pPr algn="r" rtl="1"/>
            <a:r>
              <a:rPr lang="fa-IR" sz="4400" dirty="0" smtClean="0"/>
              <a:t>ویژگی </a:t>
            </a:r>
          </a:p>
          <a:p>
            <a:pPr algn="r" rtl="1"/>
            <a:r>
              <a:rPr lang="fa-IR" sz="4400" dirty="0" smtClean="0"/>
              <a:t>ارزش اخباری مثبت</a:t>
            </a:r>
          </a:p>
          <a:p>
            <a:pPr algn="r" rtl="1"/>
            <a:r>
              <a:rPr lang="fa-IR" sz="4400" dirty="0" smtClean="0"/>
              <a:t>ارزش اخباری منفی</a:t>
            </a:r>
            <a:endParaRPr lang="en-US" sz="4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 smtClean="0">
                <a:solidFill>
                  <a:srgbClr val="FF0000"/>
                </a:solidFill>
                <a:cs typeface="B Nazanin" pitchFamily="2" charset="-78"/>
              </a:rPr>
              <a:t>توانائی نظام مراقبت در شناسائی موارد</a:t>
            </a:r>
            <a:endParaRPr lang="en-US" dirty="0">
              <a:solidFill>
                <a:srgbClr val="FF0000"/>
              </a:solidFill>
              <a:cs typeface="B Nazanin" pitchFamily="2" charset="-78"/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2000240"/>
            <a:ext cx="7929618" cy="419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38962"/>
          </a:xfrm>
        </p:spPr>
        <p:txBody>
          <a:bodyPr>
            <a:normAutofit fontScale="90000"/>
          </a:bodyPr>
          <a:lstStyle/>
          <a:p>
            <a:pPr algn="ctr"/>
            <a:r>
              <a:rPr lang="fa-IR" sz="6600" dirty="0" smtClean="0">
                <a:solidFill>
                  <a:srgbClr val="FF0000"/>
                </a:solidFill>
                <a:cs typeface="B Nazanin" pitchFamily="2" charset="-78"/>
              </a:rPr>
              <a:t>حساسیت</a:t>
            </a:r>
            <a:endParaRPr lang="en-US" sz="6600" dirty="0">
              <a:solidFill>
                <a:srgbClr val="FF0000"/>
              </a:solidFill>
              <a:cs typeface="B Nazanin" pitchFamily="2" charset="-78"/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714488"/>
            <a:ext cx="6307480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3643314"/>
            <a:ext cx="7929618" cy="2481109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>
            <a:normAutofit fontScale="90000"/>
          </a:bodyPr>
          <a:lstStyle/>
          <a:p>
            <a:pPr algn="ctr"/>
            <a:r>
              <a:rPr lang="fa-IR" sz="5400" dirty="0" smtClean="0">
                <a:solidFill>
                  <a:srgbClr val="FF0000"/>
                </a:solidFill>
                <a:cs typeface="B Nazanin" pitchFamily="2" charset="-78"/>
              </a:rPr>
              <a:t>ارزش اخباری مثبت</a:t>
            </a:r>
            <a:endParaRPr lang="en-US" sz="5400" dirty="0">
              <a:solidFill>
                <a:srgbClr val="FF0000"/>
              </a:solidFill>
              <a:cs typeface="B Nazanin" pitchFamily="2" charset="-78"/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1857364"/>
            <a:ext cx="7286676" cy="1913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4214818"/>
            <a:ext cx="7929618" cy="1981043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Autofit/>
          </a:bodyPr>
          <a:lstStyle/>
          <a:p>
            <a:pPr algn="ctr"/>
            <a:r>
              <a:rPr lang="fa-IR" sz="2600" dirty="0" smtClean="0">
                <a:solidFill>
                  <a:srgbClr val="FF0000"/>
                </a:solidFill>
                <a:cs typeface="B Nazanin" pitchFamily="2" charset="-78"/>
              </a:rPr>
              <a:t>تغییرات، حساسیت و ارزش اخباری مثبت و تعریف موارد در نظام بهداشت و درمان</a:t>
            </a:r>
            <a:endParaRPr lang="en-US" sz="2600" dirty="0">
              <a:solidFill>
                <a:srgbClr val="FF0000"/>
              </a:solidFill>
              <a:cs typeface="B Nazanin" pitchFamily="2" charset="-78"/>
            </a:endParaRPr>
          </a:p>
        </p:txBody>
      </p:sp>
      <p:pic>
        <p:nvPicPr>
          <p:cNvPr id="921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27584" y="1628800"/>
            <a:ext cx="7643866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6600" dirty="0" smtClean="0">
                <a:solidFill>
                  <a:srgbClr val="FF0000"/>
                </a:solidFill>
                <a:cs typeface="B Nazanin" pitchFamily="2" charset="-78"/>
              </a:rPr>
              <a:t>تعریف موارد</a:t>
            </a:r>
            <a:endParaRPr lang="en-US" sz="6600" dirty="0">
              <a:solidFill>
                <a:srgbClr val="FF0000"/>
              </a:solidFill>
              <a:cs typeface="B Nazanin" pitchFamily="2" charset="-78"/>
            </a:endParaRPr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2285992"/>
            <a:ext cx="7715304" cy="2087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38962"/>
          </a:xfrm>
        </p:spPr>
        <p:txBody>
          <a:bodyPr/>
          <a:lstStyle/>
          <a:p>
            <a:pPr algn="ctr"/>
            <a:r>
              <a:rPr lang="fa-IR" dirty="0" smtClean="0">
                <a:solidFill>
                  <a:srgbClr val="FF0000"/>
                </a:solidFill>
                <a:cs typeface="B Nazanin" pitchFamily="2" charset="-78"/>
              </a:rPr>
              <a:t>مراحل تکوین نظام مراقبت</a:t>
            </a:r>
            <a:endParaRPr lang="en-US" dirty="0">
              <a:solidFill>
                <a:srgbClr val="FF0000"/>
              </a:solidFill>
              <a:cs typeface="B Nazanin" pitchFamily="2" charset="-78"/>
            </a:endParaRP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500306"/>
            <a:ext cx="5000660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 smtClean="0">
                <a:solidFill>
                  <a:srgbClr val="FF0000"/>
                </a:solidFill>
              </a:rPr>
              <a:t>جریان اطلاعات در نظام مراقبت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1643050"/>
            <a:ext cx="7429552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 smtClean="0">
                <a:solidFill>
                  <a:srgbClr val="FF0000"/>
                </a:solidFill>
                <a:cs typeface="B Nazanin" pitchFamily="2" charset="-78"/>
              </a:rPr>
              <a:t>وقایع سلامت قابل گردآوری در نظام مراقبت</a:t>
            </a:r>
            <a:endParaRPr lang="en-US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681550"/>
          </a:xfrm>
        </p:spPr>
        <p:txBody>
          <a:bodyPr>
            <a:normAutofit/>
          </a:bodyPr>
          <a:lstStyle/>
          <a:p>
            <a:pPr algn="r" rtl="1"/>
            <a:r>
              <a:rPr lang="fa-IR" sz="2800" dirty="0" smtClean="0">
                <a:cs typeface="B Nazanin" pitchFamily="2" charset="-78"/>
              </a:rPr>
              <a:t>موارد ابتلاء و مرگ</a:t>
            </a:r>
          </a:p>
          <a:p>
            <a:pPr algn="r" rtl="1"/>
            <a:r>
              <a:rPr lang="fa-IR" sz="2800" dirty="0" smtClean="0">
                <a:cs typeface="B Nazanin" pitchFamily="2" charset="-78"/>
              </a:rPr>
              <a:t>نتایج آزمایشگاهی</a:t>
            </a:r>
          </a:p>
          <a:p>
            <a:pPr algn="r" rtl="1"/>
            <a:r>
              <a:rPr lang="fa-IR" sz="2800" dirty="0" smtClean="0">
                <a:cs typeface="B Nazanin" pitchFamily="2" charset="-78"/>
              </a:rPr>
              <a:t>عوامل خطر</a:t>
            </a:r>
          </a:p>
          <a:p>
            <a:pPr algn="r" rtl="1"/>
            <a:r>
              <a:rPr lang="fa-IR" sz="2800" dirty="0" smtClean="0">
                <a:cs typeface="B Nazanin" pitchFamily="2" charset="-78"/>
              </a:rPr>
              <a:t>وضعیت ناقلین</a:t>
            </a:r>
          </a:p>
          <a:p>
            <a:pPr algn="r" rtl="1"/>
            <a:r>
              <a:rPr lang="fa-IR" sz="2800" dirty="0" smtClean="0">
                <a:cs typeface="B Nazanin" pitchFamily="2" charset="-78"/>
              </a:rPr>
              <a:t>شرایط محیطی</a:t>
            </a:r>
          </a:p>
          <a:p>
            <a:pPr algn="r" rtl="1"/>
            <a:r>
              <a:rPr lang="fa-IR" sz="2800" dirty="0" smtClean="0">
                <a:cs typeface="B Nazanin" pitchFamily="2" charset="-78"/>
              </a:rPr>
              <a:t>مخازن بیماریها</a:t>
            </a:r>
          </a:p>
          <a:p>
            <a:pPr algn="r" rtl="1"/>
            <a:r>
              <a:rPr lang="fa-IR" sz="2800" dirty="0" smtClean="0">
                <a:cs typeface="B Nazanin" pitchFamily="2" charset="-78"/>
              </a:rPr>
              <a:t>خصوصیات جمعیت</a:t>
            </a:r>
          </a:p>
          <a:p>
            <a:pPr algn="r" rtl="1"/>
            <a:r>
              <a:rPr lang="fa-IR" sz="2800" dirty="0" smtClean="0">
                <a:cs typeface="B Nazanin" pitchFamily="2" charset="-78"/>
              </a:rPr>
              <a:t>مداخله های صورت گرفته</a:t>
            </a:r>
          </a:p>
          <a:p>
            <a:pPr algn="r" rtl="1"/>
            <a:endParaRPr lang="en-US" sz="2800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38962"/>
          </a:xfrm>
        </p:spPr>
        <p:txBody>
          <a:bodyPr>
            <a:normAutofit/>
          </a:bodyPr>
          <a:lstStyle/>
          <a:p>
            <a:pPr algn="ctr"/>
            <a:r>
              <a:rPr lang="fa-IR" sz="5400" dirty="0" smtClean="0">
                <a:solidFill>
                  <a:srgbClr val="FF0000"/>
                </a:solidFill>
                <a:cs typeface="B Nazanin" pitchFamily="2" charset="-78"/>
              </a:rPr>
              <a:t>ارزیابی نظام مراقبت</a:t>
            </a:r>
            <a:endParaRPr lang="en-US" sz="5400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fa-IR" sz="4800" dirty="0" smtClean="0">
                <a:cs typeface="B Nazanin" pitchFamily="2" charset="-78"/>
              </a:rPr>
              <a:t>ضرورت نظام مراقبت</a:t>
            </a:r>
          </a:p>
          <a:p>
            <a:pPr algn="r" rtl="1"/>
            <a:r>
              <a:rPr lang="fa-IR" sz="4800" dirty="0" smtClean="0">
                <a:cs typeface="B Nazanin" pitchFamily="2" charset="-78"/>
              </a:rPr>
              <a:t>عملکرد نظام مراقبت</a:t>
            </a:r>
          </a:p>
          <a:p>
            <a:pPr algn="r" rtl="1">
              <a:buClr>
                <a:srgbClr val="FF0000"/>
              </a:buClr>
              <a:buFont typeface="Wingdings" pitchFamily="2" charset="2"/>
              <a:buChar char="v"/>
            </a:pPr>
            <a:r>
              <a:rPr lang="fa-IR" sz="3900" dirty="0" smtClean="0">
                <a:cs typeface="B Nazanin" pitchFamily="2" charset="-78"/>
              </a:rPr>
              <a:t>توصیف نظام مراقبت</a:t>
            </a:r>
          </a:p>
          <a:p>
            <a:pPr algn="r" rtl="1">
              <a:buClr>
                <a:srgbClr val="FF0000"/>
              </a:buClr>
              <a:buFont typeface="Wingdings" pitchFamily="2" charset="2"/>
              <a:buChar char="v"/>
            </a:pPr>
            <a:r>
              <a:rPr lang="fa-IR" sz="3900" dirty="0" smtClean="0">
                <a:cs typeface="B Nazanin" pitchFamily="2" charset="-78"/>
              </a:rPr>
              <a:t>سودمندی</a:t>
            </a:r>
          </a:p>
          <a:p>
            <a:pPr algn="r" rtl="1">
              <a:buClr>
                <a:srgbClr val="FF0000"/>
              </a:buClr>
              <a:buFont typeface="Wingdings" pitchFamily="2" charset="2"/>
              <a:buChar char="v"/>
            </a:pPr>
            <a:r>
              <a:rPr lang="fa-IR" sz="3900" dirty="0" smtClean="0">
                <a:cs typeface="B Nazanin" pitchFamily="2" charset="-78"/>
              </a:rPr>
              <a:t>بررسی خصوصیات</a:t>
            </a:r>
          </a:p>
          <a:p>
            <a:pPr algn="r" rtl="1">
              <a:buClr>
                <a:srgbClr val="FF0000"/>
              </a:buClr>
              <a:buFont typeface="Wingdings" pitchFamily="2" charset="2"/>
              <a:buChar char="v"/>
            </a:pPr>
            <a:r>
              <a:rPr lang="fa-IR" sz="3900" dirty="0" smtClean="0">
                <a:cs typeface="B Nazanin" pitchFamily="2" charset="-78"/>
              </a:rPr>
              <a:t>ارزیابی منابع</a:t>
            </a:r>
            <a:endParaRPr lang="en-US" sz="3900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7200" dirty="0" smtClean="0">
                <a:solidFill>
                  <a:srgbClr val="FF0000"/>
                </a:solidFill>
                <a:cs typeface="B Nazanin" pitchFamily="2" charset="-78"/>
              </a:rPr>
              <a:t>اهداف درس</a:t>
            </a:r>
            <a:endParaRPr lang="en-US" sz="7200" dirty="0">
              <a:solidFill>
                <a:srgbClr val="FF0000"/>
              </a:solidFill>
              <a:cs typeface="B Nazanin" pitchFamily="2" charset="-78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2071678"/>
            <a:ext cx="7500990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38962"/>
          </a:xfrm>
        </p:spPr>
        <p:txBody>
          <a:bodyPr>
            <a:normAutofit fontScale="90000"/>
          </a:bodyPr>
          <a:lstStyle/>
          <a:p>
            <a:pPr algn="ctr"/>
            <a:r>
              <a:rPr lang="fa-IR" sz="6600" dirty="0" smtClean="0">
                <a:solidFill>
                  <a:srgbClr val="FF0000"/>
                </a:solidFill>
                <a:cs typeface="B Nazanin" pitchFamily="2" charset="-78"/>
              </a:rPr>
              <a:t>تقویت نظام مراقبت</a:t>
            </a:r>
            <a:endParaRPr lang="en-US" sz="6600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400" dirty="0" smtClean="0">
                <a:cs typeface="B Nazanin" pitchFamily="2" charset="-78"/>
              </a:rPr>
              <a:t>گسترش دامنه</a:t>
            </a:r>
          </a:p>
          <a:p>
            <a:pPr algn="r" rtl="1"/>
            <a:r>
              <a:rPr lang="fa-IR" sz="4400" dirty="0" smtClean="0">
                <a:cs typeface="B Nazanin" pitchFamily="2" charset="-78"/>
              </a:rPr>
              <a:t>به روز رسانی </a:t>
            </a:r>
          </a:p>
          <a:p>
            <a:pPr algn="r" rtl="1"/>
            <a:r>
              <a:rPr lang="fa-IR" sz="4400" dirty="0" smtClean="0">
                <a:cs typeface="B Nazanin" pitchFamily="2" charset="-78"/>
              </a:rPr>
              <a:t>مشارکت و گزارش دهی</a:t>
            </a:r>
            <a:endParaRPr lang="en-US" sz="4400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>
                <a:solidFill>
                  <a:srgbClr val="FF0000"/>
                </a:solidFill>
              </a:rPr>
              <a:t>بيماريهاي مشمول گزارش فوري و تلفني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29699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68313" y="1992313"/>
            <a:ext cx="8218487" cy="3508389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3225"/>
            <a:ext cx="8229600" cy="1014413"/>
          </a:xfrm>
        </p:spPr>
        <p:txBody>
          <a:bodyPr/>
          <a:lstStyle/>
          <a:p>
            <a:pPr algn="ctr" rtl="1"/>
            <a:r>
              <a:rPr lang="fa-IR" dirty="0">
                <a:solidFill>
                  <a:srgbClr val="FF0000"/>
                </a:solidFill>
              </a:rPr>
              <a:t>بيماريهاي مشمول گزارش غير فوري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0723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1992313"/>
            <a:ext cx="8229600" cy="3019425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620713"/>
            <a:ext cx="8229600" cy="936625"/>
          </a:xfrm>
        </p:spPr>
        <p:txBody>
          <a:bodyPr/>
          <a:lstStyle/>
          <a:p>
            <a:pPr algn="ctr" rtl="1"/>
            <a:r>
              <a:rPr lang="fa-IR" dirty="0">
                <a:solidFill>
                  <a:srgbClr val="FF0000"/>
                </a:solidFill>
              </a:rPr>
              <a:t>محدوديت هاي گزارش بيماريها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8915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1846263"/>
            <a:ext cx="8229600" cy="3816350"/>
          </a:xfrm>
        </p:spPr>
      </p:pic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68313" y="765175"/>
            <a:ext cx="8229600" cy="5256213"/>
          </a:xfrm>
        </p:spPr>
      </p:pic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/>
          <p:cNvPicPr>
            <a:picLocks noChangeAspect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2698750" y="474663"/>
            <a:ext cx="4826000" cy="579437"/>
          </a:xfrm>
        </p:spPr>
      </p:pic>
      <p:pic>
        <p:nvPicPr>
          <p:cNvPr id="40963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57200" y="1196975"/>
            <a:ext cx="8291513" cy="4929188"/>
          </a:xfrm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a-IR" sz="8000" dirty="0" smtClean="0">
                <a:solidFill>
                  <a:srgbClr val="FF0000"/>
                </a:solidFill>
              </a:rPr>
              <a:t>واژه مراقبت</a:t>
            </a:r>
            <a:endParaRPr lang="fa-IR" sz="8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Care</a:t>
            </a:r>
          </a:p>
          <a:p>
            <a:pPr marL="0" indent="0" algn="ctr">
              <a:buNone/>
            </a:pPr>
            <a:r>
              <a:rPr lang="en-US" sz="6000" dirty="0" smtClean="0">
                <a:solidFill>
                  <a:srgbClr val="FF0000"/>
                </a:solidFill>
              </a:rPr>
              <a:t>Or </a:t>
            </a:r>
          </a:p>
          <a:p>
            <a:r>
              <a:rPr lang="en-US" sz="6000" dirty="0" smtClean="0"/>
              <a:t>Surveillance</a:t>
            </a:r>
            <a:endParaRPr lang="fa-IR" sz="6000" dirty="0"/>
          </a:p>
        </p:txBody>
      </p:sp>
    </p:spTree>
    <p:extLst>
      <p:ext uri="{BB962C8B-B14F-4D97-AF65-F5344CB8AC3E}">
        <p14:creationId xmlns="" xmlns:p14="http://schemas.microsoft.com/office/powerpoint/2010/main" val="2750769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fa-IR" sz="6600" dirty="0" smtClean="0">
                <a:solidFill>
                  <a:srgbClr val="FF0000"/>
                </a:solidFill>
                <a:cs typeface="B Nazanin" pitchFamily="2" charset="-78"/>
              </a:rPr>
              <a:t> تعریف مراقبت ( </a:t>
            </a:r>
            <a:r>
              <a:rPr lang="en-US" sz="6600" dirty="0" smtClean="0">
                <a:solidFill>
                  <a:srgbClr val="FF0000"/>
                </a:solidFill>
                <a:cs typeface="B Nazanin" pitchFamily="2" charset="-78"/>
              </a:rPr>
              <a:t>Surveillance</a:t>
            </a:r>
            <a:r>
              <a:rPr lang="fa-IR" sz="6600" dirty="0" smtClean="0">
                <a:solidFill>
                  <a:srgbClr val="FF0000"/>
                </a:solidFill>
                <a:cs typeface="B Nazanin" pitchFamily="2" charset="-78"/>
              </a:rPr>
              <a:t>)</a:t>
            </a:r>
            <a:endParaRPr lang="fa-IR" sz="6600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fa-IR" sz="6000" dirty="0" smtClean="0"/>
              <a:t>گردآوری، تجزیه و تحلیل، تفسیر و انتشار به هنگام، مستمر و منظم داده های مربوط به سلامتی</a:t>
            </a:r>
            <a:endParaRPr lang="fa-IR" sz="6000" dirty="0"/>
          </a:p>
        </p:txBody>
      </p:sp>
    </p:spTree>
    <p:extLst>
      <p:ext uri="{BB962C8B-B14F-4D97-AF65-F5344CB8AC3E}">
        <p14:creationId xmlns="" xmlns:p14="http://schemas.microsoft.com/office/powerpoint/2010/main" val="2795832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6600" dirty="0" smtClean="0">
                <a:solidFill>
                  <a:srgbClr val="FF0000"/>
                </a:solidFill>
                <a:cs typeface="B Nazanin" pitchFamily="2" charset="-78"/>
              </a:rPr>
              <a:t>کاربرد نظام مراقبت</a:t>
            </a:r>
            <a:endParaRPr lang="en-US" sz="6600" dirty="0">
              <a:solidFill>
                <a:srgbClr val="FF0000"/>
              </a:solidFill>
              <a:cs typeface="B Nazanin" pitchFamily="2" charset="-78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71802" y="2000240"/>
            <a:ext cx="4500594" cy="2724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5400" dirty="0" smtClean="0">
                <a:solidFill>
                  <a:srgbClr val="FF0000"/>
                </a:solidFill>
                <a:cs typeface="B Nazanin" pitchFamily="2" charset="-78"/>
              </a:rPr>
              <a:t>اهداف نظام مراقبت</a:t>
            </a:r>
            <a:endParaRPr lang="en-US" sz="5400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000" dirty="0" smtClean="0"/>
              <a:t>پایش روند</a:t>
            </a:r>
          </a:p>
          <a:p>
            <a:pPr algn="r" rtl="1"/>
            <a:r>
              <a:rPr lang="fa-IR" sz="4000" dirty="0" smtClean="0"/>
              <a:t>شناسائی اپیدمی ها</a:t>
            </a:r>
          </a:p>
          <a:p>
            <a:pPr algn="r" rtl="1"/>
            <a:r>
              <a:rPr lang="fa-IR" sz="4000" dirty="0" smtClean="0"/>
              <a:t>شناسائی گروههای در معرض خطر</a:t>
            </a:r>
          </a:p>
          <a:p>
            <a:pPr algn="r" rtl="1"/>
            <a:r>
              <a:rPr lang="fa-IR" sz="4000" dirty="0" smtClean="0"/>
              <a:t>تعیین اهداف برنامه</a:t>
            </a:r>
          </a:p>
          <a:p>
            <a:pPr algn="r" rtl="1"/>
            <a:r>
              <a:rPr lang="fa-IR" sz="4000" dirty="0" smtClean="0"/>
              <a:t>ارزیابی پیشرفت مداخله ها</a:t>
            </a:r>
            <a:endParaRPr lang="en-US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>
            <a:normAutofit/>
          </a:bodyPr>
          <a:lstStyle/>
          <a:p>
            <a:pPr algn="ctr"/>
            <a:r>
              <a:rPr lang="fa-IR" sz="4400" dirty="0" smtClean="0">
                <a:solidFill>
                  <a:srgbClr val="FF0000"/>
                </a:solidFill>
                <a:cs typeface="B Nazanin" pitchFamily="2" charset="-78"/>
              </a:rPr>
              <a:t>روند بروز مالاریا در ایران از سال 1378 تا 1386</a:t>
            </a:r>
            <a:endParaRPr lang="en-US" sz="4400" dirty="0">
              <a:solidFill>
                <a:srgbClr val="FF0000"/>
              </a:solidFill>
              <a:cs typeface="B Nazanin" pitchFamily="2" charset="-78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1857364"/>
            <a:ext cx="7286676" cy="3423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1428760"/>
          </a:xfrm>
        </p:spPr>
        <p:txBody>
          <a:bodyPr>
            <a:normAutofit fontScale="90000"/>
          </a:bodyPr>
          <a:lstStyle/>
          <a:p>
            <a:r>
              <a:rPr lang="fa-IR" sz="5400" dirty="0" smtClean="0">
                <a:solidFill>
                  <a:srgbClr val="FF0000"/>
                </a:solidFill>
                <a:cs typeface="B Nazanin" pitchFamily="2" charset="-78"/>
              </a:rPr>
              <a:t>محل گرد آوری داده ها در نظام مراقبت؟</a:t>
            </a:r>
            <a:endParaRPr lang="en-US" sz="5400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600" dirty="0" smtClean="0"/>
              <a:t>بیمارستان ها</a:t>
            </a:r>
          </a:p>
          <a:p>
            <a:pPr algn="r" rtl="1"/>
            <a:r>
              <a:rPr lang="fa-IR" sz="3600" dirty="0" smtClean="0"/>
              <a:t>مطب ها</a:t>
            </a:r>
          </a:p>
          <a:p>
            <a:pPr algn="r" rtl="1"/>
            <a:r>
              <a:rPr lang="fa-IR" sz="3600" dirty="0" smtClean="0"/>
              <a:t>آزمایشگاهها</a:t>
            </a:r>
          </a:p>
          <a:p>
            <a:pPr algn="r" rtl="1"/>
            <a:r>
              <a:rPr lang="fa-IR" sz="3600" dirty="0" smtClean="0"/>
              <a:t>مراکز بهداشتی درمانی</a:t>
            </a:r>
          </a:p>
          <a:p>
            <a:pPr algn="r" rtl="1"/>
            <a:r>
              <a:rPr lang="fa-IR" sz="3600" dirty="0" smtClean="0"/>
              <a:t>.......</a:t>
            </a:r>
            <a:endParaRPr lang="en-US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/>
          <a:lstStyle/>
          <a:p>
            <a:pPr algn="ctr"/>
            <a:r>
              <a:rPr lang="fa-IR" dirty="0" smtClean="0">
                <a:solidFill>
                  <a:srgbClr val="FF0000"/>
                </a:solidFill>
                <a:cs typeface="B Nazanin" pitchFamily="2" charset="-78"/>
              </a:rPr>
              <a:t>ویژگی های نظام مراقبت</a:t>
            </a:r>
            <a:endParaRPr lang="en-US" dirty="0">
              <a:solidFill>
                <a:srgbClr val="FF0000"/>
              </a:solidFill>
              <a:cs typeface="B Nazanin" pitchFamily="2" charset="-78"/>
            </a:endParaRPr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2071678"/>
            <a:ext cx="7072362" cy="2435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65</TotalTime>
  <Words>237</Words>
  <Application>Microsoft Office PowerPoint</Application>
  <PresentationFormat>On-screen Show (4:3)</PresentationFormat>
  <Paragraphs>63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Flow</vt:lpstr>
      <vt:lpstr>نظام مراقبت و گزارش دهی</vt:lpstr>
      <vt:lpstr>اهداف درس</vt:lpstr>
      <vt:lpstr>واژه مراقبت</vt:lpstr>
      <vt:lpstr> تعریف مراقبت ( Surveillance)</vt:lpstr>
      <vt:lpstr>کاربرد نظام مراقبت</vt:lpstr>
      <vt:lpstr>اهداف نظام مراقبت</vt:lpstr>
      <vt:lpstr>روند بروز مالاریا در ایران از سال 1378 تا 1386</vt:lpstr>
      <vt:lpstr>محل گرد آوری داده ها در نظام مراقبت؟</vt:lpstr>
      <vt:lpstr>ویژگی های نظام مراقبت</vt:lpstr>
      <vt:lpstr>توانائی نظام مراقبت در تشخیص موارد</vt:lpstr>
      <vt:lpstr>توانائی نظام مراقبت در شناسائی موارد</vt:lpstr>
      <vt:lpstr>حساسیت</vt:lpstr>
      <vt:lpstr>ارزش اخباری مثبت</vt:lpstr>
      <vt:lpstr>تغییرات، حساسیت و ارزش اخباری مثبت و تعریف موارد در نظام بهداشت و درمان</vt:lpstr>
      <vt:lpstr>تعریف موارد</vt:lpstr>
      <vt:lpstr>مراحل تکوین نظام مراقبت</vt:lpstr>
      <vt:lpstr>جریان اطلاعات در نظام مراقبت</vt:lpstr>
      <vt:lpstr>وقایع سلامت قابل گردآوری در نظام مراقبت</vt:lpstr>
      <vt:lpstr>ارزیابی نظام مراقبت</vt:lpstr>
      <vt:lpstr>تقویت نظام مراقبت</vt:lpstr>
      <vt:lpstr>بيماريهاي مشمول گزارش فوري و تلفني</vt:lpstr>
      <vt:lpstr>بيماريهاي مشمول گزارش غير فوري</vt:lpstr>
      <vt:lpstr>محدوديت هاي گزارش بيماريها</vt:lpstr>
      <vt:lpstr>Slide 24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نظام مراقبت و گزارش دهی</dc:title>
  <dc:creator>pardis</dc:creator>
  <cp:lastModifiedBy>1</cp:lastModifiedBy>
  <cp:revision>17</cp:revision>
  <dcterms:created xsi:type="dcterms:W3CDTF">2014-12-27T16:19:42Z</dcterms:created>
  <dcterms:modified xsi:type="dcterms:W3CDTF">2015-08-03T04:47:59Z</dcterms:modified>
</cp:coreProperties>
</file>